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7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9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0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1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2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3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14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15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6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7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8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9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20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21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22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23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24.xml" ContentType="application/vnd.openxmlformats-officedocument.theme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70" r:id="rId3"/>
    <p:sldMasterId id="2147483676" r:id="rId4"/>
    <p:sldMasterId id="2147483681" r:id="rId5"/>
    <p:sldMasterId id="2147483693" r:id="rId6"/>
    <p:sldMasterId id="2147483705" r:id="rId7"/>
    <p:sldMasterId id="2147483710" r:id="rId8"/>
    <p:sldMasterId id="2147483715" r:id="rId9"/>
    <p:sldMasterId id="2147483727" r:id="rId10"/>
    <p:sldMasterId id="2147483753" r:id="rId11"/>
    <p:sldMasterId id="2147483758" r:id="rId12"/>
    <p:sldMasterId id="2147483770" r:id="rId13"/>
    <p:sldMasterId id="2147483775" r:id="rId14"/>
    <p:sldMasterId id="2147483787" r:id="rId15"/>
    <p:sldMasterId id="2147483792" r:id="rId16"/>
    <p:sldMasterId id="2147483804" r:id="rId17"/>
    <p:sldMasterId id="2147483809" r:id="rId18"/>
    <p:sldMasterId id="2147483819" r:id="rId19"/>
    <p:sldMasterId id="2147483831" r:id="rId20"/>
    <p:sldMasterId id="2147483853" r:id="rId21"/>
    <p:sldMasterId id="2147483870" r:id="rId22"/>
    <p:sldMasterId id="2147483875" r:id="rId23"/>
    <p:sldMasterId id="2147483887" r:id="rId24"/>
    <p:sldMasterId id="2147483937" r:id="rId25"/>
  </p:sldMasterIdLst>
  <p:notesMasterIdLst>
    <p:notesMasterId r:id="rId91"/>
  </p:notesMasterIdLst>
  <p:handoutMasterIdLst>
    <p:handoutMasterId r:id="rId92"/>
  </p:handoutMasterIdLst>
  <p:sldIdLst>
    <p:sldId id="376" r:id="rId26"/>
    <p:sldId id="298" r:id="rId27"/>
    <p:sldId id="325" r:id="rId28"/>
    <p:sldId id="335" r:id="rId29"/>
    <p:sldId id="336" r:id="rId30"/>
    <p:sldId id="377" r:id="rId31"/>
    <p:sldId id="337" r:id="rId32"/>
    <p:sldId id="338" r:id="rId33"/>
    <p:sldId id="339" r:id="rId34"/>
    <p:sldId id="340" r:id="rId35"/>
    <p:sldId id="382" r:id="rId36"/>
    <p:sldId id="346" r:id="rId37"/>
    <p:sldId id="348" r:id="rId38"/>
    <p:sldId id="378" r:id="rId39"/>
    <p:sldId id="380" r:id="rId40"/>
    <p:sldId id="381" r:id="rId41"/>
    <p:sldId id="351" r:id="rId42"/>
    <p:sldId id="352" r:id="rId43"/>
    <p:sldId id="353" r:id="rId44"/>
    <p:sldId id="357" r:id="rId45"/>
    <p:sldId id="373" r:id="rId46"/>
    <p:sldId id="356" r:id="rId47"/>
    <p:sldId id="358" r:id="rId48"/>
    <p:sldId id="359" r:id="rId49"/>
    <p:sldId id="364" r:id="rId50"/>
    <p:sldId id="365" r:id="rId51"/>
    <p:sldId id="366" r:id="rId52"/>
    <p:sldId id="367" r:id="rId53"/>
    <p:sldId id="368" r:id="rId54"/>
    <p:sldId id="299" r:id="rId55"/>
    <p:sldId id="300" r:id="rId56"/>
    <p:sldId id="301" r:id="rId57"/>
    <p:sldId id="329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85" r:id="rId66"/>
    <p:sldId id="386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4" r:id="rId82"/>
    <p:sldId id="330" r:id="rId83"/>
    <p:sldId id="281" r:id="rId84"/>
    <p:sldId id="383" r:id="rId85"/>
    <p:sldId id="293" r:id="rId86"/>
    <p:sldId id="294" r:id="rId87"/>
    <p:sldId id="295" r:id="rId88"/>
    <p:sldId id="296" r:id="rId89"/>
    <p:sldId id="258" r:id="rId9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28" autoAdjust="0"/>
    <p:restoredTop sz="78695" autoAdjust="0"/>
  </p:normalViewPr>
  <p:slideViewPr>
    <p:cSldViewPr snapToGrid="0">
      <p:cViewPr varScale="1">
        <p:scale>
          <a:sx n="117" d="100"/>
          <a:sy n="117" d="100"/>
        </p:scale>
        <p:origin x="159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54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7.xml"/><Relationship Id="rId47" Type="http://schemas.openxmlformats.org/officeDocument/2006/relationships/slide" Target="slides/slide22.xml"/><Relationship Id="rId63" Type="http://schemas.openxmlformats.org/officeDocument/2006/relationships/slide" Target="slides/slide38.xml"/><Relationship Id="rId68" Type="http://schemas.openxmlformats.org/officeDocument/2006/relationships/slide" Target="slides/slide43.xml"/><Relationship Id="rId84" Type="http://schemas.openxmlformats.org/officeDocument/2006/relationships/slide" Target="slides/slide59.xml"/><Relationship Id="rId89" Type="http://schemas.openxmlformats.org/officeDocument/2006/relationships/slide" Target="slides/slide64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7.xml"/><Relationship Id="rId37" Type="http://schemas.openxmlformats.org/officeDocument/2006/relationships/slide" Target="slides/slide12.xml"/><Relationship Id="rId53" Type="http://schemas.openxmlformats.org/officeDocument/2006/relationships/slide" Target="slides/slide28.xml"/><Relationship Id="rId58" Type="http://schemas.openxmlformats.org/officeDocument/2006/relationships/slide" Target="slides/slide33.xml"/><Relationship Id="rId74" Type="http://schemas.openxmlformats.org/officeDocument/2006/relationships/slide" Target="slides/slide49.xml"/><Relationship Id="rId79" Type="http://schemas.openxmlformats.org/officeDocument/2006/relationships/slide" Target="slides/slide5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65.xml"/><Relationship Id="rId95" Type="http://schemas.openxmlformats.org/officeDocument/2006/relationships/theme" Target="theme/theme1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2.xml"/><Relationship Id="rId43" Type="http://schemas.openxmlformats.org/officeDocument/2006/relationships/slide" Target="slides/slide18.xml"/><Relationship Id="rId48" Type="http://schemas.openxmlformats.org/officeDocument/2006/relationships/slide" Target="slides/slide23.xml"/><Relationship Id="rId64" Type="http://schemas.openxmlformats.org/officeDocument/2006/relationships/slide" Target="slides/slide39.xml"/><Relationship Id="rId69" Type="http://schemas.openxmlformats.org/officeDocument/2006/relationships/slide" Target="slides/slide4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6.xml"/><Relationship Id="rId72" Type="http://schemas.openxmlformats.org/officeDocument/2006/relationships/slide" Target="slides/slide47.xml"/><Relationship Id="rId80" Type="http://schemas.openxmlformats.org/officeDocument/2006/relationships/slide" Target="slides/slide55.xml"/><Relationship Id="rId85" Type="http://schemas.openxmlformats.org/officeDocument/2006/relationships/slide" Target="slides/slide60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8.xml"/><Relationship Id="rId38" Type="http://schemas.openxmlformats.org/officeDocument/2006/relationships/slide" Target="slides/slide13.xml"/><Relationship Id="rId46" Type="http://schemas.openxmlformats.org/officeDocument/2006/relationships/slide" Target="slides/slide21.xml"/><Relationship Id="rId59" Type="http://schemas.openxmlformats.org/officeDocument/2006/relationships/slide" Target="slides/slide34.xml"/><Relationship Id="rId67" Type="http://schemas.openxmlformats.org/officeDocument/2006/relationships/slide" Target="slides/slide42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6.xml"/><Relationship Id="rId54" Type="http://schemas.openxmlformats.org/officeDocument/2006/relationships/slide" Target="slides/slide29.xml"/><Relationship Id="rId62" Type="http://schemas.openxmlformats.org/officeDocument/2006/relationships/slide" Target="slides/slide37.xml"/><Relationship Id="rId70" Type="http://schemas.openxmlformats.org/officeDocument/2006/relationships/slide" Target="slides/slide45.xml"/><Relationship Id="rId75" Type="http://schemas.openxmlformats.org/officeDocument/2006/relationships/slide" Target="slides/slide50.xml"/><Relationship Id="rId83" Type="http://schemas.openxmlformats.org/officeDocument/2006/relationships/slide" Target="slides/slide58.xml"/><Relationship Id="rId88" Type="http://schemas.openxmlformats.org/officeDocument/2006/relationships/slide" Target="slides/slide63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3.xml"/><Relationship Id="rId36" Type="http://schemas.openxmlformats.org/officeDocument/2006/relationships/slide" Target="slides/slide11.xml"/><Relationship Id="rId49" Type="http://schemas.openxmlformats.org/officeDocument/2006/relationships/slide" Target="slides/slide24.xml"/><Relationship Id="rId57" Type="http://schemas.openxmlformats.org/officeDocument/2006/relationships/slide" Target="slides/slide3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6.xml"/><Relationship Id="rId44" Type="http://schemas.openxmlformats.org/officeDocument/2006/relationships/slide" Target="slides/slide19.xml"/><Relationship Id="rId52" Type="http://schemas.openxmlformats.org/officeDocument/2006/relationships/slide" Target="slides/slide27.xml"/><Relationship Id="rId60" Type="http://schemas.openxmlformats.org/officeDocument/2006/relationships/slide" Target="slides/slide35.xml"/><Relationship Id="rId65" Type="http://schemas.openxmlformats.org/officeDocument/2006/relationships/slide" Target="slides/slide40.xml"/><Relationship Id="rId73" Type="http://schemas.openxmlformats.org/officeDocument/2006/relationships/slide" Target="slides/slide48.xml"/><Relationship Id="rId78" Type="http://schemas.openxmlformats.org/officeDocument/2006/relationships/slide" Target="slides/slide53.xml"/><Relationship Id="rId81" Type="http://schemas.openxmlformats.org/officeDocument/2006/relationships/slide" Target="slides/slide56.xml"/><Relationship Id="rId86" Type="http://schemas.openxmlformats.org/officeDocument/2006/relationships/slide" Target="slides/slide61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4.xml"/><Relationship Id="rId34" Type="http://schemas.openxmlformats.org/officeDocument/2006/relationships/slide" Target="slides/slide9.xml"/><Relationship Id="rId50" Type="http://schemas.openxmlformats.org/officeDocument/2006/relationships/slide" Target="slides/slide25.xml"/><Relationship Id="rId55" Type="http://schemas.openxmlformats.org/officeDocument/2006/relationships/slide" Target="slides/slide30.xml"/><Relationship Id="rId76" Type="http://schemas.openxmlformats.org/officeDocument/2006/relationships/slide" Target="slides/slide5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6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4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15.xml"/><Relationship Id="rId45" Type="http://schemas.openxmlformats.org/officeDocument/2006/relationships/slide" Target="slides/slide20.xml"/><Relationship Id="rId66" Type="http://schemas.openxmlformats.org/officeDocument/2006/relationships/slide" Target="slides/slide41.xml"/><Relationship Id="rId87" Type="http://schemas.openxmlformats.org/officeDocument/2006/relationships/slide" Target="slides/slide62.xml"/><Relationship Id="rId61" Type="http://schemas.openxmlformats.org/officeDocument/2006/relationships/slide" Target="slides/slide36.xml"/><Relationship Id="rId82" Type="http://schemas.openxmlformats.org/officeDocument/2006/relationships/slide" Target="slides/slide57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5.xml"/><Relationship Id="rId35" Type="http://schemas.openxmlformats.org/officeDocument/2006/relationships/slide" Target="slides/slide10.xml"/><Relationship Id="rId56" Type="http://schemas.openxmlformats.org/officeDocument/2006/relationships/slide" Target="slides/slide31.xml"/><Relationship Id="rId77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B2148E-981C-224F-8531-E48DC0A5AF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7A0B99-1D55-4844-9DA2-F1C95E4B8F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A260A-364D-7441-9E45-4F80CAF7C02A}" type="datetimeFigureOut">
              <a:rPr lang="tr-TR" smtClean="0"/>
              <a:t>8.04.2021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DB3457-AE45-5F46-9936-64C73D36DE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3D580-0A4A-DA40-8FAC-0FCEECA66C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A1F1C-C911-8B49-8BD6-376AD91ED14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224718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mbria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mbria"/>
              </a:defRPr>
            </a:lvl1pPr>
          </a:lstStyle>
          <a:p>
            <a:fld id="{779E4FFE-B5E1-4C5A-A15E-9F35BB1D54AB}" type="datetimeFigureOut">
              <a:rPr lang="en-US" smtClean="0"/>
              <a:pPr/>
              <a:t>4/8/21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mbria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mbria"/>
              </a:defRPr>
            </a:lvl1pPr>
          </a:lstStyle>
          <a:p>
            <a:fld id="{5DD433D1-433E-43CF-899E-D39450BCF5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45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0DC84-A8E2-4F52-99EB-7C4467EDF3C9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87418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tr-T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58429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61559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433D1-433E-43CF-899E-D39450BCF538}" type="slidenum">
              <a:rPr lang="tr-TR" smtClean="0"/>
              <a:pPr/>
              <a:t>12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8338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81967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81967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992300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695128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433D1-433E-43CF-899E-D39450BCF538}" type="slidenum">
              <a:rPr lang="tr-TR" smtClean="0"/>
              <a:pPr/>
              <a:t>17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11255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264503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56337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459961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6404807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E9F140-467E-43ED-9B59-01F983ED8FF1}" type="slidenum">
              <a:rPr lang="tr-TR" altLang="en-US" smtClean="0">
                <a:solidFill>
                  <a:srgbClr val="000000"/>
                </a:solidFill>
              </a:rPr>
              <a:pPr/>
              <a:t>21</a:t>
            </a:fld>
            <a:endParaRPr lang="tr-TR" altLang="en-US" dirty="0">
              <a:solidFill>
                <a:srgbClr val="000000"/>
              </a:solidFill>
            </a:endParaRPr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820575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91187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433D1-433E-43CF-899E-D39450BCF538}" type="slidenum">
              <a:rPr lang="tr-TR" smtClean="0"/>
              <a:pPr/>
              <a:t>23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53818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864113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C</a:t>
            </a:r>
          </a:p>
        </p:txBody>
      </p:sp>
    </p:spTree>
    <p:extLst>
      <p:ext uri="{BB962C8B-B14F-4D97-AF65-F5344CB8AC3E}">
        <p14:creationId xmlns:p14="http://schemas.microsoft.com/office/powerpoint/2010/main" val="3312989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A</a:t>
            </a:r>
          </a:p>
        </p:txBody>
      </p:sp>
    </p:spTree>
    <p:extLst>
      <p:ext uri="{BB962C8B-B14F-4D97-AF65-F5344CB8AC3E}">
        <p14:creationId xmlns:p14="http://schemas.microsoft.com/office/powerpoint/2010/main" val="109129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B</a:t>
            </a:r>
          </a:p>
        </p:txBody>
      </p:sp>
    </p:spTree>
    <p:extLst>
      <p:ext uri="{BB962C8B-B14F-4D97-AF65-F5344CB8AC3E}">
        <p14:creationId xmlns:p14="http://schemas.microsoft.com/office/powerpoint/2010/main" val="3627552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D</a:t>
            </a:r>
          </a:p>
        </p:txBody>
      </p:sp>
    </p:spTree>
    <p:extLst>
      <p:ext uri="{BB962C8B-B14F-4D97-AF65-F5344CB8AC3E}">
        <p14:creationId xmlns:p14="http://schemas.microsoft.com/office/powerpoint/2010/main" val="1502477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C</a:t>
            </a:r>
          </a:p>
        </p:txBody>
      </p:sp>
    </p:spTree>
    <p:extLst>
      <p:ext uri="{BB962C8B-B14F-4D97-AF65-F5344CB8AC3E}">
        <p14:creationId xmlns:p14="http://schemas.microsoft.com/office/powerpoint/2010/main" val="2122390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9923005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9307842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0923857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2603557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6F4F3A-5AD4-466A-94E3-2234EA8F0B9A}" type="slidenum">
              <a:rPr lang="tr-TR" altLang="en-US" smtClean="0">
                <a:solidFill>
                  <a:srgbClr val="000000"/>
                </a:solidFill>
              </a:rPr>
              <a:pPr/>
              <a:t>33</a:t>
            </a:fld>
            <a:endParaRPr lang="tr-TR" altLang="en-US" dirty="0">
              <a:solidFill>
                <a:srgbClr val="000000"/>
              </a:solidFill>
            </a:endParaRPr>
          </a:p>
        </p:txBody>
      </p:sp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700291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019712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228952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568696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4719268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B7D30401-56FD-46EA-BD75-1C0B5D506888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211533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131754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4967637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09795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8788246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8593244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b="1" dirty="0"/>
          </a:p>
        </p:txBody>
      </p:sp>
    </p:spTree>
    <p:extLst>
      <p:ext uri="{BB962C8B-B14F-4D97-AF65-F5344CB8AC3E}">
        <p14:creationId xmlns:p14="http://schemas.microsoft.com/office/powerpoint/2010/main" val="36560000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8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b="1" dirty="0"/>
          </a:p>
        </p:txBody>
      </p:sp>
    </p:spTree>
    <p:extLst>
      <p:ext uri="{BB962C8B-B14F-4D97-AF65-F5344CB8AC3E}">
        <p14:creationId xmlns:p14="http://schemas.microsoft.com/office/powerpoint/2010/main" val="35424428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5831990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tr-TR" altLang="en-US" sz="800" dirty="0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308B0A13-DCF3-47F7-8986-2DB19CEBA198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41373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0919691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tr-TR" altLang="en-US" sz="1000" dirty="0"/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5D53BA11-AE3B-490B-BD9A-51123A06BFE9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433047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tr-TR" altLang="en-US" sz="1000" dirty="0">
              <a:sym typeface="Symbol" panose="05050102010706020507" pitchFamily="18" charset="2"/>
            </a:endParaRP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56EF0372-9131-4D0A-8DE5-2667736179D5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702579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7230013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433D1-433E-43CF-899E-D39450BCF538}" type="slidenum">
              <a:rPr lang="tr-TR" smtClean="0"/>
              <a:pPr/>
              <a:t>50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539478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8891405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A8CFB6EB-6949-4585-9E44-E719AFE30D19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750665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219735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tr-TR" altLang="en-US" dirty="0"/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E6D9FC8D-6205-4F8A-8012-91CB0B9CB0F6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2114838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sz="900" dirty="0"/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BD0B42DA-3D4D-4A3E-8440-89483CF4A54E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6473475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tr-TR" altLang="en-US" sz="1000" dirty="0"/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A7D6492F-8DF0-4317-9EDF-8B466B789B7A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487439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/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8438042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B0DC1F-C047-4C51-A145-E039C5D7DA0A}" type="slidenum">
              <a:rPr lang="tr-TR" altLang="en-US" smtClean="0">
                <a:solidFill>
                  <a:srgbClr val="000000"/>
                </a:solidFill>
              </a:rPr>
              <a:pPr/>
              <a:t>58</a:t>
            </a:fld>
            <a:endParaRPr lang="tr-TR" altLang="en-US" dirty="0">
              <a:solidFill>
                <a:srgbClr val="000000"/>
              </a:solidFill>
            </a:endParaRPr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1577976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879629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9923005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433D1-433E-43CF-899E-D39450BCF538}" type="slidenum">
              <a:rPr lang="tr-TR" smtClean="0"/>
              <a:pPr/>
              <a:t>60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101391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A</a:t>
            </a:r>
          </a:p>
        </p:txBody>
      </p:sp>
    </p:spTree>
    <p:extLst>
      <p:ext uri="{BB962C8B-B14F-4D97-AF65-F5344CB8AC3E}">
        <p14:creationId xmlns:p14="http://schemas.microsoft.com/office/powerpoint/2010/main" val="20141342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C</a:t>
            </a:r>
          </a:p>
        </p:txBody>
      </p:sp>
    </p:spTree>
    <p:extLst>
      <p:ext uri="{BB962C8B-B14F-4D97-AF65-F5344CB8AC3E}">
        <p14:creationId xmlns:p14="http://schemas.microsoft.com/office/powerpoint/2010/main" val="20555213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D</a:t>
            </a:r>
          </a:p>
        </p:txBody>
      </p:sp>
    </p:spTree>
    <p:extLst>
      <p:ext uri="{BB962C8B-B14F-4D97-AF65-F5344CB8AC3E}">
        <p14:creationId xmlns:p14="http://schemas.microsoft.com/office/powerpoint/2010/main" val="19644891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C</a:t>
            </a:r>
          </a:p>
        </p:txBody>
      </p:sp>
    </p:spTree>
    <p:extLst>
      <p:ext uri="{BB962C8B-B14F-4D97-AF65-F5344CB8AC3E}">
        <p14:creationId xmlns:p14="http://schemas.microsoft.com/office/powerpoint/2010/main" val="36075095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4227A-E1E0-41DF-805D-CD0BD5C453C7}" type="slidenum">
              <a:rPr lang="tr-TR" smtClean="0"/>
              <a:pPr/>
              <a:t>65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46851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695128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94412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tr-T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5169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73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37067" y="169864"/>
            <a:ext cx="11728451" cy="6543675"/>
          </a:xfrm>
          <a:prstGeom prst="rect">
            <a:avLst/>
          </a:prstGeom>
          <a:noFill/>
          <a:ln w="57150"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51875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296455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16307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5906092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878571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399150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900120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066769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27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870547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42817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97242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99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360220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47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616219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253522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01036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5831771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333746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30973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54877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719850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826781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822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6074433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12222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225287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297633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628578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20964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27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37102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00031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354380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874039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47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3206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76809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220699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904386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8577454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51875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0553"/>
            <a:ext cx="5384800" cy="5002721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0553"/>
            <a:ext cx="5384800" cy="5002721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0502063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067" y="1"/>
            <a:ext cx="10972800" cy="7281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822087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4284" y="1371600"/>
            <a:ext cx="8839200" cy="2057400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100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5BEE29BA-A6BD-4E3C-AA13-540267A7DA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673837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2FD563-358F-40EE-A292-8DA8609464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1943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43D0CE-AD84-4252-BD70-8F9499F69A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49362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65437E-D9E4-443F-95BA-90D77CB708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299784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6399B5-BD31-43EC-B68F-673AFD3BD0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7782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758081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AA3958-8060-43F4-AA11-5701CF5B05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09863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F9D882-ED43-4F14-B24A-1C7CA400F4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404931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8E237D-EAFB-4B03-B439-6CDF4CAC5F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438675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5499B6-324F-4344-9E12-37A2F0775C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68453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9AEC6B-2CAD-452D-B4FA-69A46B2F72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522727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E855A-39AA-4764-AC71-3CD64C6D22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43921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152134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1366165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51875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0553"/>
            <a:ext cx="5384800" cy="5002721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0553"/>
            <a:ext cx="5384800" cy="5002721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358584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067" y="1"/>
            <a:ext cx="10972800" cy="7281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4008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00808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991361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562032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666309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96248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705672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239320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76668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656865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42882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2757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50022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303416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7529340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34116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575495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352490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755603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295698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25968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32014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75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387695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58708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06805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067" y="1"/>
            <a:ext cx="10972800" cy="7281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211232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4284" y="1371600"/>
            <a:ext cx="8839200" cy="2057400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100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AA059C3-3E37-497B-AE42-705A3FE931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487958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F5F54E-6D44-4571-BE86-8C5CC68E42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364253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A90D2-541B-46BE-B897-56ED06A145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038488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D976F7-7A35-4558-8F2F-66EB5BDD9A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581098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5D40C-392F-4B7B-B656-BAC9A784D2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98006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58B166-CD00-4E3E-AF2E-579112268E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47864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724CEA-0746-4A71-B54D-E95F3D6378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1878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125091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0EC532-4457-4470-87D9-7F875292F3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82967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85CB2C-02A1-46C8-AEE5-F380576CF5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67394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4644BB-3307-44E9-86CF-CCF2A6C16D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22850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C220A-C1B1-4AE2-A8E8-8F12AC0C96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617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27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574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529918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4696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578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7719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47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9067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36605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047135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7069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67533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01300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340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723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27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8969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85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4274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41357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47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89799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29158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45019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273309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05147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79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993523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14229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739915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17745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858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63947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95402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50552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98949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81804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27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011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90814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6711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78033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89953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47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48773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75626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50862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78758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2313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23808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8170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 panose="02040503050406030204" pitchFamily="18" charset="0"/>
                <a:cs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644132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12100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96818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2823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4907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00117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619970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55" y="-16933"/>
            <a:ext cx="10972800" cy="76809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01100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58455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40123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8411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72165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06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714072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09392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42670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290395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835001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27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36804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03002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57504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9444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55" y="-16933"/>
            <a:ext cx="10972800" cy="76809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16068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47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361130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326864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344938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411848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263555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2262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776456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763325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688847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5350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mbria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mbria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mbria"/>
              </a:defRPr>
            </a:lvl1pPr>
          </a:lstStyle>
          <a:p>
            <a:fld id="{075DADBF-8C14-42A8-B538-03422893AF4C}" type="slidenum">
              <a:rPr lang="en-US" altLang="en-US" smtClean="0">
                <a:solidFill>
                  <a:prstClr val="black"/>
                </a:solidFill>
              </a:rPr>
              <a:pPr/>
              <a:t>‹#›</a:t>
            </a:fld>
            <a:endParaRPr lang="en-US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37772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0450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27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692170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62020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88428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50028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47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76722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660292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47297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9873173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885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7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8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5" Type="http://schemas.openxmlformats.org/officeDocument/2006/relationships/theme" Target="../theme/theme15.xml"/><Relationship Id="rId4" Type="http://schemas.openxmlformats.org/officeDocument/2006/relationships/slideLayout" Target="../slideLayouts/slideLayout100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5" Type="http://schemas.openxmlformats.org/officeDocument/2006/relationships/theme" Target="../theme/theme17.xml"/><Relationship Id="rId4" Type="http://schemas.openxmlformats.org/officeDocument/2006/relationships/slideLayout" Target="../slideLayouts/slideLayout115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5" Type="http://schemas.openxmlformats.org/officeDocument/2006/relationships/theme" Target="../theme/theme18.xml"/><Relationship Id="rId4" Type="http://schemas.openxmlformats.org/officeDocument/2006/relationships/slideLayout" Target="../slideLayouts/slideLayout11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5" Type="http://schemas.openxmlformats.org/officeDocument/2006/relationships/theme" Target="../theme/theme20.xml"/><Relationship Id="rId4" Type="http://schemas.openxmlformats.org/officeDocument/2006/relationships/slideLayout" Target="../slideLayouts/slideLayout134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5" Type="http://schemas.openxmlformats.org/officeDocument/2006/relationships/theme" Target="../theme/theme22.xml"/><Relationship Id="rId4" Type="http://schemas.openxmlformats.org/officeDocument/2006/relationships/slideLayout" Target="../slideLayouts/slideLayout149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79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8.xml"/><Relationship Id="rId11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76.xml"/><Relationship Id="rId9" Type="http://schemas.openxmlformats.org/officeDocument/2006/relationships/slideLayout" Target="../slideLayouts/slideLayout18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981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37067" y="169864"/>
            <a:ext cx="11728451" cy="6543675"/>
          </a:xfrm>
          <a:prstGeom prst="rect">
            <a:avLst/>
          </a:prstGeom>
          <a:noFill/>
          <a:ln w="57150"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FFFFFF"/>
              </a:solidFill>
              <a:latin typeface="Cambria"/>
            </a:endParaRPr>
          </a:p>
        </p:txBody>
      </p:sp>
      <p:sp>
        <p:nvSpPr>
          <p:cNvPr id="5123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65250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6257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0816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8878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4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9726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8532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9471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2446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6410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2021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9" r:id="rId3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5156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>
            <a:outerShdw blurRad="12700" dist="12699" dir="10200039" algn="ctr" rotWithShape="0">
              <a:srgbClr val="FFFFFF">
                <a:alpha val="7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>
            <a:outerShdw blurRad="12700" dist="12699" dir="10200039" algn="ctr" rotWithShape="0">
              <a:srgbClr val="FFFFFF">
                <a:alpha val="7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157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12700" dist="12699" dir="10200039" algn="ctr" rotWithShape="0">
                    <a:srgbClr val="FFFFFF">
                      <a:alpha val="75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FFFF"/>
                </a:solidFill>
                <a:latin typeface="Cambria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/>
          </a:p>
        </p:txBody>
      </p:sp>
      <p:sp>
        <p:nvSpPr>
          <p:cNvPr id="1157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12700" dist="12699" dir="10200039" algn="ctr" rotWithShape="0">
                    <a:srgbClr val="FFFFFF">
                      <a:alpha val="75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mbria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/>
          </a:p>
        </p:txBody>
      </p:sp>
      <p:sp>
        <p:nvSpPr>
          <p:cNvPr id="115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12700" dist="12699" dir="10200039" algn="ctr" rotWithShape="0">
                    <a:srgbClr val="FFFFFF">
                      <a:alpha val="75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FF"/>
                </a:solidFill>
                <a:latin typeface="Cambria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0832C38-9B6A-472E-96C1-E42A46DAD3F3}" type="slidenum">
              <a:rPr lang="en-US" altLang="en-US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826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Cambria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3200" kern="12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800" kern="1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400" kern="1200">
          <a:solidFill>
            <a:schemeClr val="tx1"/>
          </a:solidFill>
          <a:latin typeface="Cambria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000" kern="1200">
          <a:solidFill>
            <a:schemeClr val="tx1"/>
          </a:solidFill>
          <a:latin typeface="Cambria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000" kern="1200">
          <a:solidFill>
            <a:schemeClr val="tx1"/>
          </a:solidFill>
          <a:latin typeface="Cambri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9583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23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02807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37067" y="169864"/>
            <a:ext cx="11728451" cy="6543675"/>
          </a:xfrm>
          <a:prstGeom prst="rect">
            <a:avLst/>
          </a:prstGeom>
          <a:noFill/>
          <a:ln w="57150"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FFFFFF"/>
              </a:solidFill>
              <a:latin typeface="Cambria"/>
            </a:endParaRPr>
          </a:p>
        </p:txBody>
      </p:sp>
      <p:sp>
        <p:nvSpPr>
          <p:cNvPr id="614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61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8332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>
            <a:outerShdw blurRad="12700" dist="12699" dir="10200039" algn="ctr" rotWithShape="0">
              <a:srgbClr val="FFFFFF">
                <a:alpha val="7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>
            <a:outerShdw blurRad="12700" dist="12699" dir="10200039" algn="ctr" rotWithShape="0">
              <a:srgbClr val="FFFFFF">
                <a:alpha val="7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157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12700" dist="12699" dir="10200039" algn="ctr" rotWithShape="0">
                    <a:srgbClr val="FFFFFF">
                      <a:alpha val="75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FFFF"/>
                </a:solidFill>
                <a:latin typeface="Cambria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/>
          </a:p>
        </p:txBody>
      </p:sp>
      <p:sp>
        <p:nvSpPr>
          <p:cNvPr id="1157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12700" dist="12699" dir="10200039" algn="ctr" rotWithShape="0">
                    <a:srgbClr val="FFFFFF">
                      <a:alpha val="75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mbria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/>
          </a:p>
        </p:txBody>
      </p:sp>
      <p:sp>
        <p:nvSpPr>
          <p:cNvPr id="115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12700" dist="12699" dir="10200039" algn="ctr" rotWithShape="0">
                    <a:srgbClr val="FFFFFF">
                      <a:alpha val="75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FF"/>
                </a:solidFill>
                <a:latin typeface="Cambria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3AC3EB4-C3E0-4A5F-AB41-1375AD54D5C7}" type="slidenum">
              <a:rPr lang="en-US" altLang="en-US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6682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Cambria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3200" kern="12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800" kern="1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400" kern="1200">
          <a:solidFill>
            <a:schemeClr val="tx1"/>
          </a:solidFill>
          <a:latin typeface="Cambria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000" kern="1200">
          <a:solidFill>
            <a:schemeClr val="tx1"/>
          </a:solidFill>
          <a:latin typeface="Cambria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000" kern="1200">
          <a:solidFill>
            <a:schemeClr val="tx1"/>
          </a:solidFill>
          <a:latin typeface="Cambri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25453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 panose="02040503050406030204" pitchFamily="18" charset="0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00123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80" r:id="rId3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855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8940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2023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174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2505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6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Sckms_rfwY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98OUCyBulM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10" Type="http://schemas.openxmlformats.org/officeDocument/2006/relationships/image" Target="../media/image70.emf"/><Relationship Id="rId4" Type="http://schemas.openxmlformats.org/officeDocument/2006/relationships/image" Target="../media/image64.emf"/><Relationship Id="rId9" Type="http://schemas.openxmlformats.org/officeDocument/2006/relationships/image" Target="../media/image6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72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80.emf"/><Relationship Id="rId7" Type="http://schemas.openxmlformats.org/officeDocument/2006/relationships/image" Target="../media/image84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Relationship Id="rId9" Type="http://schemas.openxmlformats.org/officeDocument/2006/relationships/image" Target="../media/image8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6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6.xml"/><Relationship Id="rId4" Type="http://schemas.openxmlformats.org/officeDocument/2006/relationships/image" Target="../media/image8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10" Type="http://schemas.openxmlformats.org/officeDocument/2006/relationships/image" Target="../media/image96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13" Type="http://schemas.openxmlformats.org/officeDocument/2006/relationships/image" Target="../media/image107.emf"/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12" Type="http://schemas.openxmlformats.org/officeDocument/2006/relationships/image" Target="../media/image106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100.emf"/><Relationship Id="rId11" Type="http://schemas.openxmlformats.org/officeDocument/2006/relationships/image" Target="../media/image105.emf"/><Relationship Id="rId5" Type="http://schemas.openxmlformats.org/officeDocument/2006/relationships/image" Target="../media/image99.emf"/><Relationship Id="rId10" Type="http://schemas.openxmlformats.org/officeDocument/2006/relationships/image" Target="../media/image104.emf"/><Relationship Id="rId4" Type="http://schemas.openxmlformats.org/officeDocument/2006/relationships/image" Target="../media/image98.emf"/><Relationship Id="rId9" Type="http://schemas.openxmlformats.org/officeDocument/2006/relationships/image" Target="../media/image103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13" Type="http://schemas.openxmlformats.org/officeDocument/2006/relationships/image" Target="../media/image118.emf"/><Relationship Id="rId3" Type="http://schemas.openxmlformats.org/officeDocument/2006/relationships/image" Target="../media/image108.emf"/><Relationship Id="rId7" Type="http://schemas.openxmlformats.org/officeDocument/2006/relationships/image" Target="../media/image112.emf"/><Relationship Id="rId12" Type="http://schemas.openxmlformats.org/officeDocument/2006/relationships/image" Target="../media/image117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111.emf"/><Relationship Id="rId11" Type="http://schemas.openxmlformats.org/officeDocument/2006/relationships/image" Target="../media/image116.emf"/><Relationship Id="rId5" Type="http://schemas.openxmlformats.org/officeDocument/2006/relationships/image" Target="../media/image110.emf"/><Relationship Id="rId10" Type="http://schemas.openxmlformats.org/officeDocument/2006/relationships/image" Target="../media/image115.emf"/><Relationship Id="rId4" Type="http://schemas.openxmlformats.org/officeDocument/2006/relationships/image" Target="../media/image109.emf"/><Relationship Id="rId9" Type="http://schemas.openxmlformats.org/officeDocument/2006/relationships/image" Target="../media/image114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13" Type="http://schemas.openxmlformats.org/officeDocument/2006/relationships/image" Target="../media/image129.emf"/><Relationship Id="rId3" Type="http://schemas.openxmlformats.org/officeDocument/2006/relationships/image" Target="../media/image119.emf"/><Relationship Id="rId7" Type="http://schemas.openxmlformats.org/officeDocument/2006/relationships/image" Target="../media/image123.emf"/><Relationship Id="rId12" Type="http://schemas.openxmlformats.org/officeDocument/2006/relationships/image" Target="../media/image128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5.xml"/><Relationship Id="rId6" Type="http://schemas.openxmlformats.org/officeDocument/2006/relationships/image" Target="../media/image122.emf"/><Relationship Id="rId11" Type="http://schemas.openxmlformats.org/officeDocument/2006/relationships/image" Target="../media/image127.emf"/><Relationship Id="rId5" Type="http://schemas.openxmlformats.org/officeDocument/2006/relationships/image" Target="../media/image121.emf"/><Relationship Id="rId10" Type="http://schemas.openxmlformats.org/officeDocument/2006/relationships/image" Target="../media/image126.emf"/><Relationship Id="rId4" Type="http://schemas.openxmlformats.org/officeDocument/2006/relationships/image" Target="../media/image120.emf"/><Relationship Id="rId9" Type="http://schemas.openxmlformats.org/officeDocument/2006/relationships/image" Target="../media/image12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6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ctrTitle"/>
          </p:nvPr>
        </p:nvSpPr>
        <p:spPr>
          <a:xfrm>
            <a:off x="5253040" y="1350965"/>
            <a:ext cx="5106987" cy="4179887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tr-TR" sz="6600" cap="none">
                <a:latin typeface="Cambria"/>
                <a:ea typeface="MS PGothic" charset="0"/>
              </a:rPr>
              <a:t>Ekonomi</a:t>
            </a:r>
            <a:endParaRPr lang="tr-TR" sz="4000" cap="none" noProof="0" dirty="0">
              <a:latin typeface="Cambria"/>
              <a:ea typeface="MS PGothic" charset="0"/>
              <a:cs typeface="Cambria"/>
            </a:endParaRPr>
          </a:p>
        </p:txBody>
      </p:sp>
      <p:sp>
        <p:nvSpPr>
          <p:cNvPr id="717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41401" y="1350965"/>
            <a:ext cx="3619499" cy="4179887"/>
          </a:xfrm>
        </p:spPr>
        <p:txBody>
          <a:bodyPr/>
          <a:lstStyle/>
          <a:p>
            <a:pPr eaLnBrk="1" hangingPunct="1"/>
            <a:r>
              <a:rPr lang="tr-TR" altLang="en-US" sz="6600" dirty="0">
                <a:latin typeface="Cambria"/>
                <a:cs typeface="Cambria"/>
              </a:rPr>
              <a:t>Hafta </a:t>
            </a:r>
            <a:r>
              <a:rPr lang="tr-TR" altLang="en-US" sz="6600" noProof="0" dirty="0">
                <a:latin typeface="Cambria"/>
                <a:cs typeface="Cambria"/>
              </a:rPr>
              <a:t>#5</a:t>
            </a:r>
          </a:p>
        </p:txBody>
      </p:sp>
    </p:spTree>
    <p:extLst>
      <p:ext uri="{BB962C8B-B14F-4D97-AF65-F5344CB8AC3E}">
        <p14:creationId xmlns:p14="http://schemas.microsoft.com/office/powerpoint/2010/main" val="344710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Kira Kontrolü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1981200" y="1712914"/>
            <a:ext cx="8229600" cy="2873375"/>
          </a:xfrm>
        </p:spPr>
        <p:txBody>
          <a:bodyPr/>
          <a:lstStyle/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Kira kontrolünün istenmeyen sonuçları</a:t>
            </a:r>
          </a:p>
          <a:p>
            <a:pPr lvl="1" eaLnBrk="1" hangingPunct="1"/>
            <a:r>
              <a:rPr lang="tr-TR" altLang="ja-JP" sz="2800" noProof="0" dirty="0">
                <a:latin typeface="Cambria"/>
                <a:cs typeface="Cambria"/>
              </a:rPr>
              <a:t>"Kiralık ev dar boğazı."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Ev bulmak zorlaşır.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Uygulanan politika yardım edilmesi amaçlanan insanlara zarar verir hale gelir.</a:t>
            </a:r>
          </a:p>
        </p:txBody>
      </p:sp>
      <p:pic>
        <p:nvPicPr>
          <p:cNvPr id="17412" name="Picture 5" descr="G:\DirkTextbookN\Jpegs(All)\NewjpgsJuly\dreamstimesmall_154481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8" t="22324" r="8401" b="24036"/>
          <a:stretch>
            <a:fillRect/>
          </a:stretch>
        </p:blipFill>
        <p:spPr bwMode="auto">
          <a:xfrm>
            <a:off x="3452814" y="4427539"/>
            <a:ext cx="4810125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07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2486163" y="13368"/>
            <a:ext cx="8229600" cy="1527175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Kira Kontrolü: </a:t>
            </a:r>
            <a:br>
              <a:rPr lang="tr-TR" altLang="en-US" noProof="0" dirty="0">
                <a:latin typeface="Cambria"/>
                <a:cs typeface="Cambria"/>
              </a:rPr>
            </a:br>
            <a:r>
              <a:rPr lang="tr-TR" altLang="en-US" noProof="0" dirty="0">
                <a:latin typeface="Cambria"/>
                <a:cs typeface="Cambria"/>
              </a:rPr>
              <a:t>Kısa Dönem ve Uzun Dönem</a:t>
            </a:r>
          </a:p>
        </p:txBody>
      </p:sp>
      <p:pic>
        <p:nvPicPr>
          <p:cNvPr id="33794" name="Picture 3" descr="FIG05.04_PRINECOMI_CH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9" y="1709738"/>
            <a:ext cx="7350125" cy="514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79447" y="1681428"/>
            <a:ext cx="4263051" cy="2646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19028" y="1918974"/>
            <a:ext cx="1430624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800" dirty="0">
                <a:effectLst/>
                <a:latin typeface="Cambria"/>
                <a:ea typeface="ＭＳ 明朝"/>
                <a:cs typeface="Cambria"/>
              </a:rPr>
              <a:t>Kira</a:t>
            </a:r>
            <a:endParaRPr lang="tr-TR" sz="24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61679" y="4075161"/>
            <a:ext cx="1220476" cy="4016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b="1" dirty="0">
                <a:effectLst/>
                <a:latin typeface="Cambria"/>
                <a:ea typeface="ＭＳ 明朝"/>
                <a:cs typeface="Cambria"/>
              </a:rPr>
              <a:t>Piyasa Kira Fiyatı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6163" y="4675244"/>
            <a:ext cx="1220476" cy="4016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b="1" dirty="0">
                <a:effectLst/>
                <a:latin typeface="Cambria"/>
                <a:ea typeface="ＭＳ 明朝"/>
                <a:cs typeface="Cambria"/>
              </a:rPr>
              <a:t>Kira Kontrolü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11542" y="6079328"/>
            <a:ext cx="1664899" cy="7786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800" dirty="0">
                <a:effectLst/>
                <a:latin typeface="Cambria"/>
                <a:ea typeface="ＭＳ 明朝"/>
                <a:cs typeface="Cambria"/>
              </a:rPr>
              <a:t>Miktar</a:t>
            </a:r>
            <a:endParaRPr lang="tr-TR" sz="24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 rot="10800000" flipH="1" flipV="1">
            <a:off x="8453006" y="2130955"/>
            <a:ext cx="320623" cy="2993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A</a:t>
            </a:r>
            <a:r>
              <a:rPr lang="tr-TR" sz="1400" baseline="-25000" dirty="0">
                <a:effectLst/>
                <a:latin typeface="Cambria"/>
                <a:ea typeface="ＭＳ 明朝"/>
                <a:cs typeface="Cambria"/>
              </a:rPr>
              <a:t>KD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 rot="10800000" flipH="1" flipV="1">
            <a:off x="9022002" y="2822402"/>
            <a:ext cx="291475" cy="2993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A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U</a:t>
            </a:r>
            <a:r>
              <a:rPr lang="tr-TR" sz="1400" baseline="-25000" dirty="0">
                <a:effectLst/>
                <a:latin typeface="Cambria"/>
                <a:ea typeface="ＭＳ 明朝"/>
                <a:cs typeface="Cambria"/>
              </a:rPr>
              <a:t>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 rot="10800000" flipH="1" flipV="1">
            <a:off x="8833055" y="5173372"/>
            <a:ext cx="291475" cy="2993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T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U</a:t>
            </a:r>
            <a:r>
              <a:rPr lang="tr-TR" sz="1400" baseline="-25000" dirty="0">
                <a:effectLst/>
                <a:latin typeface="Cambria"/>
                <a:ea typeface="ＭＳ 明朝"/>
                <a:cs typeface="Cambria"/>
              </a:rPr>
              <a:t>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 rot="10800000" flipH="1" flipV="1">
            <a:off x="8386122" y="5682091"/>
            <a:ext cx="320623" cy="2993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T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K</a:t>
            </a:r>
            <a:r>
              <a:rPr lang="tr-TR" sz="1400" baseline="-25000" dirty="0">
                <a:effectLst/>
                <a:latin typeface="Cambria"/>
                <a:ea typeface="ＭＳ 明朝"/>
                <a:cs typeface="Cambria"/>
              </a:rPr>
              <a:t>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 rot="10800000" flipH="1" flipV="1">
            <a:off x="6609871" y="6157184"/>
            <a:ext cx="291475" cy="2993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M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 rot="10800000" flipH="1" flipV="1">
            <a:off x="7153668" y="6121379"/>
            <a:ext cx="391891" cy="3563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M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TKD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 rot="10800000" flipH="1" flipV="1">
            <a:off x="7662406" y="6144768"/>
            <a:ext cx="391891" cy="3457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M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TUD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 rot="10800000" flipH="1" flipV="1">
            <a:off x="5317330" y="6132713"/>
            <a:ext cx="474188" cy="3457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M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AUD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 rot="10800000" flipH="1" flipV="1">
            <a:off x="5908299" y="6148068"/>
            <a:ext cx="474188" cy="3457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M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AKD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92152" y="4039960"/>
            <a:ext cx="1220476" cy="3017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effectLst/>
                <a:latin typeface="Cambria"/>
                <a:ea typeface="ＭＳ 明朝"/>
                <a:cs typeface="Cambria"/>
              </a:rPr>
              <a:t>UD Eksiklik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74528" y="5105998"/>
            <a:ext cx="1220476" cy="3017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K</a:t>
            </a:r>
            <a:r>
              <a:rPr lang="tr-TR" sz="1400" dirty="0">
                <a:effectLst/>
                <a:latin typeface="Cambria"/>
                <a:ea typeface="ＭＳ 明朝"/>
                <a:cs typeface="Cambria"/>
              </a:rPr>
              <a:t>D Eksiklik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418561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Taban Fiyat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Anımsayın ki taban fiyat</a:t>
            </a:r>
          </a:p>
          <a:p>
            <a:pPr lvl="1"/>
            <a:r>
              <a:rPr lang="tr-TR" altLang="en-US" noProof="0" dirty="0">
                <a:latin typeface="Cambria"/>
                <a:cs typeface="Cambria"/>
              </a:rPr>
              <a:t>Minimum yasal fiyattır.</a:t>
            </a:r>
          </a:p>
          <a:p>
            <a:r>
              <a:rPr lang="tr-TR" altLang="en-US" noProof="0" dirty="0">
                <a:latin typeface="Cambria"/>
                <a:cs typeface="Cambria"/>
              </a:rPr>
              <a:t>Kimler taban fiyat için lobi yapar?</a:t>
            </a:r>
          </a:p>
          <a:p>
            <a:pPr lvl="1"/>
            <a:r>
              <a:rPr lang="tr-TR" altLang="en-US" noProof="0" dirty="0">
                <a:latin typeface="Cambria"/>
                <a:cs typeface="Cambria"/>
              </a:rPr>
              <a:t>Söz konusu ürünü üreten üreticiler.</a:t>
            </a:r>
          </a:p>
        </p:txBody>
      </p:sp>
    </p:spTree>
    <p:extLst>
      <p:ext uri="{BB962C8B-B14F-4D97-AF65-F5344CB8AC3E}">
        <p14:creationId xmlns:p14="http://schemas.microsoft.com/office/powerpoint/2010/main" val="199572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9" name="Title 12"/>
          <p:cNvSpPr>
            <a:spLocks noGrp="1"/>
          </p:cNvSpPr>
          <p:nvPr>
            <p:ph type="title" idx="4294967295"/>
          </p:nvPr>
        </p:nvSpPr>
        <p:spPr>
          <a:xfrm>
            <a:off x="2438400" y="1"/>
            <a:ext cx="8534400" cy="728663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Bağlayıcı Olmayan Taban Fiyat</a:t>
            </a:r>
          </a:p>
        </p:txBody>
      </p:sp>
      <p:pic>
        <p:nvPicPr>
          <p:cNvPr id="13" name="Picture 2" descr="FIG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393" y="836612"/>
            <a:ext cx="7970838" cy="602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27970" y="849199"/>
            <a:ext cx="2693229" cy="2684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65082" y="6305550"/>
            <a:ext cx="2029568" cy="2836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52632" y="6267450"/>
            <a:ext cx="2029568" cy="527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latin typeface="Cambria"/>
                <a:ea typeface="ＭＳ 明朝"/>
                <a:cs typeface="Cambria"/>
              </a:rPr>
              <a:t>Miktar</a:t>
            </a:r>
            <a:endParaRPr lang="tr-TR" sz="3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12232" y="4718050"/>
            <a:ext cx="6452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Taban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37632" y="4070350"/>
            <a:ext cx="6452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600332" y="5619750"/>
            <a:ext cx="1880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56863" y="1377160"/>
            <a:ext cx="188068" cy="242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3632" y="1117600"/>
            <a:ext cx="1350118" cy="81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latin typeface="Cambria"/>
                <a:ea typeface="ＭＳ 明朝"/>
                <a:cs typeface="Cambria"/>
              </a:rPr>
              <a:t>Fiyat</a:t>
            </a:r>
            <a:endParaRPr lang="tr-TR" sz="32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96686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9" name="Title 12"/>
          <p:cNvSpPr>
            <a:spLocks noGrp="1"/>
          </p:cNvSpPr>
          <p:nvPr>
            <p:ph type="title" idx="4294967295"/>
          </p:nvPr>
        </p:nvSpPr>
        <p:spPr>
          <a:xfrm>
            <a:off x="1227858" y="37638"/>
            <a:ext cx="10515600" cy="728663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Bağlayıcı Taban Fiyat: Kısa Dönem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7970" y="849199"/>
            <a:ext cx="2693229" cy="2684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pic>
        <p:nvPicPr>
          <p:cNvPr id="5" name="Picture 2" descr="FIG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965199"/>
            <a:ext cx="7924800" cy="5757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7825632" y="6121400"/>
            <a:ext cx="2029568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latin typeface="Cambria"/>
                <a:ea typeface="ＭＳ 明朝"/>
                <a:cs typeface="Cambria"/>
              </a:rPr>
              <a:t>Miktar</a:t>
            </a:r>
            <a:endParaRPr lang="tr-TR" sz="3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83632" y="1118807"/>
            <a:ext cx="1413618" cy="937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latin typeface="Cambria"/>
                <a:ea typeface="ＭＳ 明朝"/>
                <a:cs typeface="Cambria"/>
              </a:rPr>
              <a:t>Fiyat</a:t>
            </a:r>
            <a:endParaRPr lang="tr-TR" sz="3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31282" y="2133600"/>
            <a:ext cx="7214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Taban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32782" y="844550"/>
            <a:ext cx="36170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2050" y="3956050"/>
            <a:ext cx="431800" cy="349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65300" y="4662329"/>
            <a:ext cx="1092200" cy="4225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14850" y="6229350"/>
            <a:ext cx="431800" cy="349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81750" y="6227408"/>
            <a:ext cx="431800" cy="349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42150" y="6221058"/>
            <a:ext cx="431800" cy="349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90313" y="5628110"/>
            <a:ext cx="19685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99350" y="1497693"/>
            <a:ext cx="2032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475764" y="4556578"/>
            <a:ext cx="1016000" cy="349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E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60158" y="1588078"/>
            <a:ext cx="8255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Fazlalık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93965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981200" y="-69449"/>
            <a:ext cx="8229600" cy="952537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Taban Fiyat: Süt Örneği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1992148" y="1264016"/>
            <a:ext cx="8229600" cy="4895850"/>
          </a:xfrm>
        </p:spPr>
        <p:txBody>
          <a:bodyPr/>
          <a:lstStyle/>
          <a:p>
            <a:pPr eaLnBrk="1" hangingPunct="1"/>
            <a:r>
              <a:rPr lang="tr-TR" altLang="en-US" sz="2200" noProof="0" dirty="0">
                <a:latin typeface="Cambria"/>
                <a:cs typeface="Cambria"/>
              </a:rPr>
              <a:t>İstenmeyen sonuçlar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Piyasada olması gerekenden daha çok miktarda süt olur.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Bozuk süt problemi.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Karaborsa (Black Market) oluşur.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Fazlalık süt yasal olmayan indirimler vasıtasıyla karaborsada satılır.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Süt üreticileri ellerindeki sütü zorlanarak sattıkları için daha kötü duruma düşerler</a:t>
            </a:r>
            <a:r>
              <a:rPr lang="tr-TR" altLang="en-US" sz="2800" noProof="0" dirty="0">
                <a:latin typeface="Cambria"/>
                <a:cs typeface="Cambri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11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9" name="Title 11"/>
          <p:cNvSpPr>
            <a:spLocks noGrp="1"/>
          </p:cNvSpPr>
          <p:nvPr>
            <p:ph type="title" idx="4294967295"/>
          </p:nvPr>
        </p:nvSpPr>
        <p:spPr>
          <a:xfrm>
            <a:off x="1553600" y="36793"/>
            <a:ext cx="9994900" cy="728663"/>
          </a:xfrm>
        </p:spPr>
        <p:txBody>
          <a:bodyPr/>
          <a:lstStyle/>
          <a:p>
            <a:pPr algn="ctr" eaLnBrk="1" hangingPunct="1"/>
            <a:r>
              <a:rPr lang="tr-TR" altLang="en-US" sz="4000" noProof="0" dirty="0">
                <a:latin typeface="Cambria"/>
                <a:cs typeface="Cambria"/>
              </a:rPr>
              <a:t>Bağlayıcı Taban Fiyat: Uzun Dönem</a:t>
            </a:r>
          </a:p>
        </p:txBody>
      </p:sp>
      <p:pic>
        <p:nvPicPr>
          <p:cNvPr id="12" name="Picture 2" descr="FIG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836612"/>
            <a:ext cx="7659688" cy="602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83632" y="1085215"/>
            <a:ext cx="1413618" cy="7124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latin typeface="Cambria"/>
                <a:ea typeface="ＭＳ 明朝"/>
                <a:cs typeface="Cambria"/>
              </a:rPr>
              <a:t>Fiyat</a:t>
            </a:r>
            <a:endParaRPr lang="tr-TR" sz="3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5332" y="831850"/>
            <a:ext cx="4607668" cy="2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3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11332" y="6248400"/>
            <a:ext cx="2029568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latin typeface="Cambria"/>
                <a:ea typeface="ＭＳ 明朝"/>
                <a:cs typeface="Cambria"/>
              </a:rPr>
              <a:t>Miktar</a:t>
            </a:r>
            <a:endParaRPr lang="tr-TR" sz="3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01132" y="3752850"/>
            <a:ext cx="6452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56632" y="5099050"/>
            <a:ext cx="11024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45732" y="5962650"/>
            <a:ext cx="6452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60632" y="6026150"/>
            <a:ext cx="6452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28632" y="6026150"/>
            <a:ext cx="6452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7632" y="1809750"/>
            <a:ext cx="7214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Taban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11332" y="5238750"/>
            <a:ext cx="10262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E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02345" y="4966155"/>
            <a:ext cx="334118" cy="33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UD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689232" y="1301750"/>
            <a:ext cx="334118" cy="33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UD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55482" y="1238250"/>
            <a:ext cx="1985118" cy="33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Fazlalık Arttı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19881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Asgari Ücret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r>
              <a:rPr lang="tr-TR" altLang="en-US" sz="3200" noProof="0" dirty="0">
                <a:latin typeface="Cambria"/>
                <a:cs typeface="Cambria"/>
              </a:rPr>
              <a:t>Asgari Ücret</a:t>
            </a:r>
          </a:p>
          <a:p>
            <a:pPr lvl="1"/>
            <a:r>
              <a:rPr lang="tr-TR" altLang="en-US" sz="2800" noProof="0" dirty="0">
                <a:latin typeface="Cambria"/>
                <a:cs typeface="Cambria"/>
              </a:rPr>
              <a:t>Yasal olarak verilebilecek minimum ücret. Taban fiyat olarak çalışır.</a:t>
            </a:r>
          </a:p>
          <a:p>
            <a:r>
              <a:rPr lang="tr-TR" altLang="en-US" sz="3200" noProof="0" dirty="0">
                <a:latin typeface="Cambria"/>
                <a:cs typeface="Cambria"/>
              </a:rPr>
              <a:t>Asgari ücretin nedeni/mantığı:</a:t>
            </a:r>
          </a:p>
          <a:p>
            <a:pPr lvl="1"/>
            <a:r>
              <a:rPr lang="tr-TR" altLang="en-US" sz="2800" noProof="0" dirty="0">
                <a:latin typeface="Cambria"/>
                <a:cs typeface="Cambria"/>
              </a:rPr>
              <a:t>Yaşayacak kadar ücret.</a:t>
            </a:r>
            <a:endParaRPr lang="tr-TR" altLang="ja-JP" sz="2800" noProof="0" dirty="0">
              <a:latin typeface="Cambria"/>
              <a:cs typeface="Cambria"/>
            </a:endParaRPr>
          </a:p>
          <a:p>
            <a:pPr lvl="1"/>
            <a:r>
              <a:rPr lang="tr-TR" altLang="en-US" sz="2800" noProof="0" dirty="0">
                <a:latin typeface="Cambria"/>
                <a:cs typeface="Cambria"/>
              </a:rPr>
              <a:t>Vasıfsız düşük gelirliye 						 yardım.</a:t>
            </a:r>
          </a:p>
        </p:txBody>
      </p:sp>
      <p:pic>
        <p:nvPicPr>
          <p:cNvPr id="28676" name="Picture 5" descr="I:\DirkTextbookN\Jpegs(All)\VOLUME_1_MICRO_Class-test\04_PRINECO_CH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49" y="4193787"/>
            <a:ext cx="37084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06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İşgücü Piyasası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Mal ve hizmetler için olan arz ve talep analizinde:</a:t>
            </a:r>
          </a:p>
          <a:p>
            <a:pPr lvl="1"/>
            <a:r>
              <a:rPr lang="tr-TR" altLang="en-US" u="sng" noProof="0" dirty="0">
                <a:latin typeface="Cambria"/>
                <a:cs typeface="Cambria"/>
              </a:rPr>
              <a:t>Tüketiciler</a:t>
            </a:r>
            <a:r>
              <a:rPr lang="tr-TR" altLang="en-US" noProof="0" dirty="0">
                <a:latin typeface="Cambria"/>
                <a:cs typeface="Cambria"/>
              </a:rPr>
              <a:t> malları talep ederler.</a:t>
            </a:r>
          </a:p>
          <a:p>
            <a:pPr lvl="1"/>
            <a:r>
              <a:rPr lang="tr-TR" altLang="en-US" u="sng" noProof="0" dirty="0">
                <a:latin typeface="Cambria"/>
                <a:cs typeface="Cambria"/>
              </a:rPr>
              <a:t>Firmalar</a:t>
            </a:r>
            <a:r>
              <a:rPr lang="tr-TR" altLang="en-US" noProof="0" dirty="0">
                <a:latin typeface="Cambria"/>
                <a:cs typeface="Cambria"/>
              </a:rPr>
              <a:t> malları arz ederler.</a:t>
            </a:r>
          </a:p>
        </p:txBody>
      </p:sp>
    </p:spTree>
    <p:extLst>
      <p:ext uri="{BB962C8B-B14F-4D97-AF65-F5344CB8AC3E}">
        <p14:creationId xmlns:p14="http://schemas.microsoft.com/office/powerpoint/2010/main" val="95639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İşgücü Piyasası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altLang="en-US" sz="2800" noProof="0" dirty="0">
                <a:latin typeface="Cambria"/>
                <a:cs typeface="Cambria"/>
              </a:rPr>
              <a:t>İşgücü için olan arz ve talep analizinde:</a:t>
            </a:r>
          </a:p>
          <a:p>
            <a:pPr lvl="1"/>
            <a:r>
              <a:rPr lang="tr-TR" altLang="en-US" sz="2400" noProof="0" dirty="0">
                <a:solidFill>
                  <a:srgbClr val="FF0000"/>
                </a:solidFill>
                <a:latin typeface="Cambria"/>
                <a:cs typeface="Cambria"/>
              </a:rPr>
              <a:t>Tüketiciler</a:t>
            </a:r>
            <a:r>
              <a:rPr lang="tr-TR" altLang="en-US" sz="2400" noProof="0" dirty="0">
                <a:latin typeface="Cambria"/>
                <a:cs typeface="Cambria"/>
              </a:rPr>
              <a:t> işgücünü arz ederler.</a:t>
            </a:r>
          </a:p>
          <a:p>
            <a:pPr lvl="1"/>
            <a:r>
              <a:rPr lang="tr-TR" altLang="en-US" sz="2400" noProof="0" dirty="0">
                <a:solidFill>
                  <a:srgbClr val="00B0F0"/>
                </a:solidFill>
                <a:latin typeface="Cambria"/>
                <a:cs typeface="Cambria"/>
              </a:rPr>
              <a:t>Firmalar</a:t>
            </a:r>
            <a:r>
              <a:rPr lang="tr-TR" altLang="en-US" sz="2400" noProof="0" dirty="0">
                <a:latin typeface="Cambria"/>
                <a:cs typeface="Cambria"/>
              </a:rPr>
              <a:t> işgücünü talep ederler.</a:t>
            </a:r>
          </a:p>
          <a:p>
            <a:r>
              <a:rPr lang="tr-TR" altLang="en-US" sz="2800" noProof="0" dirty="0">
                <a:latin typeface="Cambria"/>
                <a:cs typeface="Cambria"/>
              </a:rPr>
              <a:t>İşgücü piyasasındaki eksenler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Maaş (W) dikey eksende. Bu işgücü fiyatıdır.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İşgücü (L) yatay eksendedir ve işgücü miktarını belirtir.</a:t>
            </a:r>
          </a:p>
        </p:txBody>
      </p:sp>
    </p:spTree>
    <p:extLst>
      <p:ext uri="{BB962C8B-B14F-4D97-AF65-F5344CB8AC3E}">
        <p14:creationId xmlns:p14="http://schemas.microsoft.com/office/powerpoint/2010/main" val="371852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dirty="0">
                <a:latin typeface="Cambria"/>
              </a:rPr>
              <a:t>Hafta #5 Konu Başlıkları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>
          <a:xfrm>
            <a:off x="1968500" y="1598613"/>
            <a:ext cx="8229600" cy="4096216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Fiyat Kontrolleri</a:t>
            </a:r>
            <a:endParaRPr lang="tr-TR" sz="2400" cap="none" noProof="0" dirty="0">
              <a:latin typeface="Cambria"/>
              <a:ea typeface="MS PGothic" charset="0"/>
              <a:cs typeface="Cambria"/>
            </a:endParaRP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Bağlayıcı / Bağlayıcı Olmayan Tavan Fiyat*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Bağlayıcı / Bağlayıcı Olmayan Taban Fiyat</a:t>
            </a:r>
            <a:r>
              <a:rPr lang="tr-TR" sz="2400" cap="none" noProof="0" dirty="0">
                <a:latin typeface="Cambria"/>
                <a:ea typeface="MS PGothic" charset="0"/>
                <a:cs typeface="Cambria"/>
              </a:rPr>
              <a:t>*</a:t>
            </a:r>
            <a:endParaRPr lang="tr-TR" sz="2400" noProof="0" dirty="0">
              <a:latin typeface="Cambria"/>
              <a:ea typeface="MS PGothic" charset="0"/>
              <a:cs typeface="Cambria"/>
            </a:endParaRP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cap="none" noProof="0" dirty="0">
                <a:latin typeface="Cambria"/>
                <a:ea typeface="MS PGothic" charset="0"/>
                <a:cs typeface="Cambria"/>
              </a:rPr>
              <a:t>İşgücü Piyasası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Tüketici Fazlası* / Ödeme İstekliliği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Üretici Fazlası* / Satma İstekliliği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Vergilendirme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2400" noProof="0" dirty="0">
                <a:latin typeface="Cambria"/>
                <a:cs typeface="Cambria"/>
              </a:rPr>
              <a:t>Toplumsal Kayıp / İktisadi Etkinlik Kaybı*</a:t>
            </a:r>
            <a:endParaRPr lang="tr-TR" sz="2400" cap="none" noProof="0" dirty="0">
              <a:latin typeface="Cambria"/>
              <a:ea typeface="MS PGothic" charset="0"/>
              <a:cs typeface="Cambria"/>
            </a:endParaRPr>
          </a:p>
          <a:p>
            <a:pPr marL="0" indent="0" eaLnBrk="1" hangingPunct="1">
              <a:buNone/>
            </a:pPr>
            <a:r>
              <a:rPr lang="tr-TR" altLang="en-US" sz="1600" dirty="0">
                <a:ea typeface="MS PGothic" charset="0"/>
              </a:rPr>
              <a:t>"</a:t>
            </a:r>
            <a:r>
              <a:rPr lang="tr-TR" altLang="en-US" sz="1600" noProof="0" dirty="0">
                <a:latin typeface="Cambria"/>
                <a:ea typeface="MS PGothic" charset="0"/>
                <a:cs typeface="Cambria"/>
              </a:rPr>
              <a:t>*" En önemli konu başlıklarını belirtir. </a:t>
            </a:r>
          </a:p>
          <a:p>
            <a:pPr marL="0" indent="0" eaLnBrk="1" hangingPunct="1">
              <a:buNone/>
            </a:pPr>
            <a:r>
              <a:rPr lang="tr-TR" altLang="en-US" sz="1600" noProof="0" dirty="0" err="1">
                <a:latin typeface="Cambria"/>
                <a:ea typeface="MS PGothic" charset="0"/>
                <a:cs typeface="Cambria"/>
              </a:rPr>
              <a:t>Mateer</a:t>
            </a:r>
            <a:r>
              <a:rPr lang="tr-TR" altLang="en-US" sz="1600" noProof="0" dirty="0">
                <a:latin typeface="Cambria"/>
                <a:ea typeface="MS PGothic" charset="0"/>
                <a:cs typeface="Cambria"/>
              </a:rPr>
              <a:t> ve </a:t>
            </a:r>
            <a:r>
              <a:rPr lang="tr-TR" altLang="en-US" sz="1600" noProof="0" dirty="0" err="1">
                <a:latin typeface="Cambria"/>
                <a:ea typeface="MS PGothic" charset="0"/>
                <a:cs typeface="Cambria"/>
              </a:rPr>
              <a:t>Coppock</a:t>
            </a:r>
            <a:r>
              <a:rPr lang="tr-TR" altLang="en-US" sz="1600" noProof="0" dirty="0">
                <a:latin typeface="Cambria"/>
                <a:ea typeface="MS PGothic" charset="0"/>
                <a:cs typeface="Cambria"/>
              </a:rPr>
              <a:t>: Bölüm #5 ve #6</a:t>
            </a:r>
          </a:p>
          <a:p>
            <a:pPr marL="0" indent="0" eaLnBrk="1" hangingPunct="1">
              <a:buNone/>
            </a:pPr>
            <a:endParaRPr lang="tr-TR" altLang="en-US" sz="1600" noProof="0" dirty="0">
              <a:latin typeface="Cambria"/>
              <a:ea typeface="MS PGothic" charset="0"/>
              <a:cs typeface="Cambri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C73968-5ABC-6D4E-94CD-2026BBC22F22}"/>
              </a:ext>
            </a:extLst>
          </p:cNvPr>
          <p:cNvSpPr txBox="1"/>
          <p:nvPr/>
        </p:nvSpPr>
        <p:spPr>
          <a:xfrm>
            <a:off x="266700" y="5791200"/>
            <a:ext cx="1169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u="sng" dirty="0">
                <a:solidFill>
                  <a:srgbClr val="FF0000"/>
                </a:solidFill>
                <a:latin typeface="Cambria"/>
              </a:rPr>
              <a:t>Önemli Not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: Fiyat için "F", "P"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Price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Miktar (Çıktı) için "M",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Q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Quantity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Talep için "T", "D"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Demand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Arz için "A", "S"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Supply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Denge için "E"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Equilibrium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Kısa-Dönem için "KD" , "SR"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Short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-Run"; Uzun-Dönem için "UD", "LR"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Long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-Run" eş anlamlı olarak kullanılmıştır. </a:t>
            </a:r>
          </a:p>
          <a:p>
            <a:endParaRPr lang="tr-TR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456744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955624" cy="1527175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Bağlayıcı Olmayan Asgari Ücret</a:t>
            </a:r>
          </a:p>
        </p:txBody>
      </p:sp>
      <p:pic>
        <p:nvPicPr>
          <p:cNvPr id="63490" name="Picture 3" descr="FIG05.10_PRINECOMI_CH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4" y="1608138"/>
            <a:ext cx="7673975" cy="524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 rot="10800000" flipH="1" flipV="1">
            <a:off x="1915367" y="1606996"/>
            <a:ext cx="3356601" cy="2385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4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7376" y="1844556"/>
            <a:ext cx="1345104" cy="5187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ctr"/>
            <a:r>
              <a:rPr lang="tr-TR" sz="2400" dirty="0">
                <a:latin typeface="Cambria"/>
                <a:ea typeface="ＭＳ 明朝"/>
                <a:cs typeface="Cambria"/>
              </a:rPr>
              <a:t>Maaş (W)</a:t>
            </a:r>
            <a:endParaRPr lang="tr-TR" sz="2400" dirty="0">
              <a:latin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19785" y="6339251"/>
            <a:ext cx="2775436" cy="5187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r"/>
            <a:r>
              <a:rPr lang="tr-TR" sz="2400" dirty="0">
                <a:latin typeface="Cambria"/>
                <a:ea typeface="ＭＳ 明朝"/>
                <a:cs typeface="Cambria"/>
              </a:rPr>
              <a:t>Miktar</a:t>
            </a:r>
            <a:endParaRPr lang="tr-TR" sz="2400" dirty="0">
              <a:latin typeface="Cambria"/>
            </a:endParaRPr>
          </a:p>
        </p:txBody>
      </p:sp>
      <p:sp>
        <p:nvSpPr>
          <p:cNvPr id="7" name="Rectangle 6"/>
          <p:cNvSpPr/>
          <p:nvPr/>
        </p:nvSpPr>
        <p:spPr>
          <a:xfrm rot="10800000" flipH="1" flipV="1">
            <a:off x="8917491" y="2313684"/>
            <a:ext cx="287069" cy="3175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effectLst/>
                <a:latin typeface="Cambria"/>
                <a:ea typeface="ＭＳ 明朝"/>
                <a:cs typeface="Cambria"/>
              </a:rPr>
              <a:t>A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 rot="10800000" flipH="1" flipV="1">
            <a:off x="9060754" y="5618137"/>
            <a:ext cx="287069" cy="3175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effectLst/>
                <a:latin typeface="Cambria"/>
                <a:ea typeface="ＭＳ 明朝"/>
                <a:cs typeface="Cambria"/>
              </a:rPr>
              <a:t>T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 rot="10800000" flipH="1" flipV="1">
            <a:off x="6417275" y="6382675"/>
            <a:ext cx="287069" cy="3175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effectLst/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effectLst/>
                <a:latin typeface="Cambria"/>
                <a:ea typeface="ＭＳ 明朝"/>
                <a:cs typeface="Cambria"/>
              </a:rPr>
              <a:t>E</a:t>
            </a:r>
            <a:endParaRPr lang="tr-TR" sz="14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 rot="10800000" flipH="1" flipV="1">
            <a:off x="2339308" y="5036708"/>
            <a:ext cx="1169247" cy="2623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400" b="1" dirty="0" err="1">
                <a:effectLst/>
                <a:latin typeface="Cambria"/>
                <a:ea typeface="ＭＳ 明朝"/>
                <a:cs typeface="Cambria"/>
              </a:rPr>
              <a:t>W</a:t>
            </a:r>
            <a:r>
              <a:rPr lang="tr-TR" sz="2400" b="1" baseline="-25000" dirty="0" err="1">
                <a:latin typeface="Cambria"/>
                <a:ea typeface="ＭＳ 明朝"/>
                <a:cs typeface="Cambria"/>
              </a:rPr>
              <a:t>Asgari</a:t>
            </a:r>
            <a:r>
              <a:rPr lang="tr-TR" sz="2400" b="1" dirty="0">
                <a:latin typeface="Cambria"/>
                <a:ea typeface="ＭＳ 明朝"/>
                <a:cs typeface="Cambria"/>
              </a:rPr>
              <a:t> </a:t>
            </a:r>
            <a:r>
              <a:rPr lang="tr-TR" sz="2400" b="1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 rot="10800000" flipH="1" flipV="1">
            <a:off x="2232235" y="4330289"/>
            <a:ext cx="1286172" cy="2623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b="1" dirty="0" err="1">
                <a:effectLst/>
                <a:latin typeface="Cambria"/>
                <a:ea typeface="ＭＳ 明朝"/>
                <a:cs typeface="Cambria"/>
              </a:rPr>
              <a:t>W</a:t>
            </a:r>
            <a:r>
              <a:rPr lang="tr-TR" sz="2000" b="1" baseline="-25000" dirty="0" err="1">
                <a:effectLst/>
                <a:latin typeface="Cambria"/>
                <a:ea typeface="ＭＳ 明朝"/>
                <a:cs typeface="Cambria"/>
              </a:rPr>
              <a:t>Asgari</a:t>
            </a:r>
            <a:r>
              <a:rPr lang="tr-TR" sz="2000" b="1" dirty="0">
                <a:latin typeface="Cambria"/>
                <a:ea typeface="ＭＳ 明朝"/>
                <a:cs typeface="Cambria"/>
              </a:rPr>
              <a:t> </a:t>
            </a:r>
            <a:r>
              <a:rPr lang="tr-TR" sz="2000" b="1" baseline="-25000" dirty="0">
                <a:latin typeface="Cambria"/>
                <a:ea typeface="ＭＳ 明朝"/>
                <a:cs typeface="Cambria"/>
              </a:rPr>
              <a:t>2</a:t>
            </a:r>
            <a:endParaRPr lang="tr-TR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608733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" descr="FIG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419100"/>
            <a:ext cx="7696200" cy="602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48077" y="711644"/>
            <a:ext cx="1627575" cy="5187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ctr"/>
            <a:r>
              <a:rPr lang="tr-TR" sz="2400" dirty="0">
                <a:latin typeface="Cambria"/>
                <a:ea typeface="ＭＳ 明朝"/>
                <a:cs typeface="Cambria"/>
              </a:rPr>
              <a:t>Maaş (W)</a:t>
            </a:r>
            <a:endParaRPr lang="tr-TR" sz="2400" dirty="0">
              <a:latin typeface="Cambri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64244" y="261475"/>
            <a:ext cx="10298343" cy="4275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effectLst/>
                <a:latin typeface="Cambria"/>
                <a:ea typeface="ＭＳ 明朝"/>
                <a:cs typeface="Cambria"/>
              </a:rPr>
              <a:t>Taban Fiyat: </a:t>
            </a:r>
            <a:r>
              <a:rPr lang="tr-TR" sz="2400" b="1" dirty="0">
                <a:latin typeface="Cambria"/>
                <a:ea typeface="ＭＳ 明朝"/>
                <a:cs typeface="Cambria"/>
              </a:rPr>
              <a:t>Kısa ve Uzun Dönemdeki </a:t>
            </a:r>
            <a:r>
              <a:rPr lang="tr-TR" sz="2400" b="1" dirty="0">
                <a:effectLst/>
                <a:latin typeface="Cambria"/>
                <a:ea typeface="ＭＳ 明朝"/>
                <a:cs typeface="Cambria"/>
              </a:rPr>
              <a:t>Bağlayıcı Asgari Ücret Piyasası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32322" y="5872936"/>
            <a:ext cx="1627575" cy="5706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ctr"/>
            <a:r>
              <a:rPr lang="tr-TR" sz="2400" dirty="0">
                <a:latin typeface="Cambria"/>
                <a:ea typeface="ＭＳ 明朝"/>
                <a:cs typeface="Cambria"/>
              </a:rPr>
              <a:t>Miktar (L)</a:t>
            </a:r>
            <a:endParaRPr lang="tr-TR" sz="2400" dirty="0">
              <a:latin typeface="Cambria"/>
            </a:endParaRPr>
          </a:p>
        </p:txBody>
      </p:sp>
      <p:sp>
        <p:nvSpPr>
          <p:cNvPr id="6" name="Rectangle 5"/>
          <p:cNvSpPr/>
          <p:nvPr/>
        </p:nvSpPr>
        <p:spPr>
          <a:xfrm rot="10800000" flipH="1" flipV="1">
            <a:off x="2196498" y="1728954"/>
            <a:ext cx="946581" cy="418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b="1" dirty="0" err="1">
                <a:latin typeface="Cambria"/>
                <a:ea typeface="ＭＳ 明朝"/>
                <a:cs typeface="Cambria"/>
              </a:rPr>
              <a:t>W</a:t>
            </a:r>
            <a:r>
              <a:rPr lang="tr-TR" b="1" baseline="-25000" dirty="0" err="1">
                <a:latin typeface="Cambria"/>
                <a:ea typeface="ＭＳ 明朝"/>
                <a:cs typeface="Cambria"/>
              </a:rPr>
              <a:t>A</a:t>
            </a:r>
            <a:r>
              <a:rPr lang="tr-TR" b="1" baseline="-25000" dirty="0" err="1">
                <a:effectLst/>
                <a:latin typeface="Cambria"/>
                <a:ea typeface="ＭＳ 明朝"/>
                <a:cs typeface="Cambria"/>
              </a:rPr>
              <a:t>sgari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 rot="10800000" flipH="1" flipV="1">
            <a:off x="2701221" y="2986857"/>
            <a:ext cx="534320" cy="418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b="1" dirty="0">
                <a:latin typeface="Cambria"/>
                <a:ea typeface="ＭＳ 明朝"/>
                <a:cs typeface="Cambria"/>
              </a:rPr>
              <a:t>W</a:t>
            </a:r>
            <a:r>
              <a:rPr lang="tr-TR" b="1" baseline="-25000" dirty="0">
                <a:effectLst/>
                <a:latin typeface="Cambria"/>
                <a:ea typeface="ＭＳ 明朝"/>
                <a:cs typeface="Cambria"/>
              </a:rPr>
              <a:t>E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 rot="10800000" flipH="1" flipV="1">
            <a:off x="6328086" y="5981406"/>
            <a:ext cx="364947" cy="3800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M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 rot="10800000" flipH="1" flipV="1">
            <a:off x="7269815" y="5959219"/>
            <a:ext cx="485745" cy="3455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M</a:t>
            </a:r>
            <a:r>
              <a:rPr lang="tr-TR" baseline="-25000" dirty="0">
                <a:latin typeface="Cambria"/>
                <a:ea typeface="ＭＳ 明朝"/>
                <a:cs typeface="Cambria"/>
              </a:rPr>
              <a:t>A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KD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 rot="10800000" flipH="1" flipV="1">
            <a:off x="7997837" y="5956301"/>
            <a:ext cx="485745" cy="3455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M</a:t>
            </a:r>
            <a:r>
              <a:rPr lang="tr-TR" baseline="-25000" dirty="0">
                <a:latin typeface="Cambria"/>
                <a:ea typeface="ＭＳ 明朝"/>
                <a:cs typeface="Cambria"/>
              </a:rPr>
              <a:t>A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UD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 rot="10800000" flipH="1" flipV="1">
            <a:off x="5029247" y="5953383"/>
            <a:ext cx="587752" cy="3455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M</a:t>
            </a:r>
            <a:r>
              <a:rPr lang="tr-TR" baseline="-25000" dirty="0">
                <a:latin typeface="Cambria"/>
                <a:ea typeface="ＭＳ 明朝"/>
                <a:cs typeface="Cambria"/>
              </a:rPr>
              <a:t>T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KD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 rot="10800000" flipH="1" flipV="1">
            <a:off x="4304509" y="5951461"/>
            <a:ext cx="587752" cy="3800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M</a:t>
            </a:r>
            <a:r>
              <a:rPr lang="tr-TR" baseline="-25000" dirty="0">
                <a:latin typeface="Cambria"/>
                <a:ea typeface="ＭＳ 明朝"/>
                <a:cs typeface="Cambria"/>
              </a:rPr>
              <a:t>T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UD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 rot="10800000" flipH="1" flipV="1">
            <a:off x="8408364" y="5357214"/>
            <a:ext cx="364947" cy="3800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T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KD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 rot="10800000" flipH="1" flipV="1">
            <a:off x="8816596" y="4714748"/>
            <a:ext cx="364947" cy="3800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T</a:t>
            </a:r>
            <a:r>
              <a:rPr lang="tr-TR" baseline="-25000" dirty="0">
                <a:latin typeface="Cambria"/>
                <a:ea typeface="ＭＳ 明朝"/>
                <a:cs typeface="Cambria"/>
              </a:rPr>
              <a:t>U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 rot="10800000" flipH="1" flipV="1">
            <a:off x="9142597" y="1029866"/>
            <a:ext cx="364947" cy="3800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A</a:t>
            </a:r>
            <a:r>
              <a:rPr lang="tr-TR" baseline="-25000" dirty="0">
                <a:latin typeface="Cambria"/>
                <a:ea typeface="ＭＳ 明朝"/>
                <a:cs typeface="Cambria"/>
              </a:rPr>
              <a:t>U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 rot="10800000" flipH="1" flipV="1">
            <a:off x="8399585" y="725447"/>
            <a:ext cx="364947" cy="3800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A</a:t>
            </a:r>
            <a:r>
              <a:rPr lang="tr-TR" baseline="-25000" dirty="0">
                <a:latin typeface="Cambria"/>
                <a:ea typeface="ＭＳ 明朝"/>
                <a:cs typeface="Cambria"/>
              </a:rPr>
              <a:t>K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 rot="10800000" flipH="1" flipV="1">
            <a:off x="5435320" y="1135046"/>
            <a:ext cx="2096426" cy="2855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Uzun Dönem İşsizlik</a:t>
            </a:r>
            <a:endParaRPr lang="tr-TR" sz="14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 rot="10800000" flipH="1" flipV="1">
            <a:off x="5716302" y="2353971"/>
            <a:ext cx="1563180" cy="2360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İşsizlik</a:t>
            </a:r>
            <a:endParaRPr lang="tr-TR" sz="14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 rot="10800000" flipH="1" flipV="1">
            <a:off x="6232020" y="2110840"/>
            <a:ext cx="452797" cy="2596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KD</a:t>
            </a:r>
            <a:endParaRPr lang="tr-TR" sz="14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68329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Asgari Ücret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r>
              <a:rPr lang="tr-TR" altLang="en-US" sz="2800" noProof="0" dirty="0">
                <a:latin typeface="Cambria"/>
                <a:cs typeface="Cambria"/>
              </a:rPr>
              <a:t>Bağlayıcı asgari ücretin istenmeyen sonucu işsizliktir. Nedenleri: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Talep edilen işgücündeki azalma.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Arz edilen işgücündeki artış.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Firmalar eğer mümkünse kalifiye olmayan işleri sermaye ile değiştirmeye başlar.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Firmalar asgari ücret olmayan ülkelere gider.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İşçilerin çalışma saatleri kısalır.</a:t>
            </a:r>
          </a:p>
        </p:txBody>
      </p:sp>
    </p:spTree>
    <p:extLst>
      <p:ext uri="{BB962C8B-B14F-4D97-AF65-F5344CB8AC3E}">
        <p14:creationId xmlns:p14="http://schemas.microsoft.com/office/powerpoint/2010/main" val="320383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Politika ve Asgari Ücret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r>
              <a:rPr lang="tr-TR" altLang="en-US" sz="2800" noProof="0" dirty="0">
                <a:latin typeface="Cambria"/>
                <a:cs typeface="Cambria"/>
              </a:rPr>
              <a:t>Politik olarak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Bağlayıcı olmayan asgari ücretin arttırılması önemsenme ve cömertlik gibi görülebilir.</a:t>
            </a:r>
          </a:p>
          <a:p>
            <a:r>
              <a:rPr lang="tr-TR" altLang="en-US" sz="2800" noProof="0" dirty="0">
                <a:latin typeface="Cambria"/>
                <a:cs typeface="Cambria"/>
              </a:rPr>
              <a:t>Ekonomik olarak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Yani asgari ücretin piyasa ücretinden düşük olduğu sürece, bağlayıcı olmayan asgari ücretin arttırılması hiçbir etkiye sahip değildir.</a:t>
            </a:r>
          </a:p>
          <a:p>
            <a:r>
              <a:rPr lang="tr-TR" altLang="en-US" sz="2800" noProof="0" dirty="0">
                <a:latin typeface="Cambria"/>
                <a:cs typeface="Cambria"/>
              </a:rPr>
              <a:t>Lokal olarak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Bağlayıcı yüksek asgari ücrete sahip eyaletler daha fazla işsizliğe sahiptirler.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Washington, Oregon ve California</a:t>
            </a:r>
          </a:p>
        </p:txBody>
      </p:sp>
    </p:spTree>
    <p:extLst>
      <p:ext uri="{BB962C8B-B14F-4D97-AF65-F5344CB8AC3E}">
        <p14:creationId xmlns:p14="http://schemas.microsoft.com/office/powerpoint/2010/main" val="60669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Fiyat Kontrollerini Hatırlama</a:t>
            </a:r>
          </a:p>
        </p:txBody>
      </p:sp>
      <p:sp>
        <p:nvSpPr>
          <p:cNvPr id="66562" name="Line 2"/>
          <p:cNvSpPr>
            <a:spLocks noChangeShapeType="1"/>
          </p:cNvSpPr>
          <p:nvPr/>
        </p:nvSpPr>
        <p:spPr bwMode="auto">
          <a:xfrm>
            <a:off x="4648200" y="2306639"/>
            <a:ext cx="0" cy="3519487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tr-TR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66563" name="Text Box 6"/>
          <p:cNvSpPr txBox="1">
            <a:spLocks noChangeArrowheads="1"/>
          </p:cNvSpPr>
          <p:nvPr/>
        </p:nvSpPr>
        <p:spPr bwMode="auto">
          <a:xfrm>
            <a:off x="4471988" y="1676400"/>
            <a:ext cx="557212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sz="3600" dirty="0">
                <a:solidFill>
                  <a:srgbClr val="000000"/>
                </a:solidFill>
                <a:latin typeface="Cambria"/>
                <a:cs typeface="Cambria"/>
              </a:rPr>
              <a:t>F</a:t>
            </a:r>
          </a:p>
        </p:txBody>
      </p:sp>
      <p:sp>
        <p:nvSpPr>
          <p:cNvPr id="66564" name="Text Box 7"/>
          <p:cNvSpPr txBox="1">
            <a:spLocks noChangeArrowheads="1"/>
          </p:cNvSpPr>
          <p:nvPr/>
        </p:nvSpPr>
        <p:spPr bwMode="auto">
          <a:xfrm>
            <a:off x="8815388" y="5715000"/>
            <a:ext cx="557212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sz="3600" dirty="0">
                <a:solidFill>
                  <a:srgbClr val="000000"/>
                </a:solidFill>
                <a:latin typeface="Cambria"/>
                <a:cs typeface="Cambria"/>
              </a:rPr>
              <a:t>M</a:t>
            </a:r>
          </a:p>
        </p:txBody>
      </p:sp>
      <p:sp>
        <p:nvSpPr>
          <p:cNvPr id="66565" name="Text Box 9"/>
          <p:cNvSpPr txBox="1">
            <a:spLocks noChangeArrowheads="1"/>
          </p:cNvSpPr>
          <p:nvPr/>
        </p:nvSpPr>
        <p:spPr bwMode="auto">
          <a:xfrm>
            <a:off x="8510588" y="5054601"/>
            <a:ext cx="609600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sz="3600" dirty="0">
                <a:solidFill>
                  <a:srgbClr val="000000"/>
                </a:solidFill>
                <a:latin typeface="Cambria"/>
                <a:cs typeface="Cambria"/>
              </a:rPr>
              <a:t>T</a:t>
            </a:r>
          </a:p>
        </p:txBody>
      </p:sp>
      <p:sp>
        <p:nvSpPr>
          <p:cNvPr id="66566" name="Text Box 9"/>
          <p:cNvSpPr txBox="1">
            <a:spLocks noChangeArrowheads="1"/>
          </p:cNvSpPr>
          <p:nvPr/>
        </p:nvSpPr>
        <p:spPr bwMode="auto">
          <a:xfrm>
            <a:off x="8878888" y="1778000"/>
            <a:ext cx="4699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sz="3600" dirty="0">
                <a:solidFill>
                  <a:srgbClr val="000000"/>
                </a:solidFill>
                <a:latin typeface="Cambria"/>
                <a:cs typeface="Cambria"/>
              </a:rPr>
              <a:t>A</a:t>
            </a:r>
          </a:p>
        </p:txBody>
      </p:sp>
      <p:sp>
        <p:nvSpPr>
          <p:cNvPr id="66567" name="Text Box 9"/>
          <p:cNvSpPr txBox="1">
            <a:spLocks noChangeArrowheads="1"/>
          </p:cNvSpPr>
          <p:nvPr/>
        </p:nvSpPr>
        <p:spPr bwMode="auto">
          <a:xfrm>
            <a:off x="6986588" y="3810000"/>
            <a:ext cx="11430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sz="1600" dirty="0">
                <a:solidFill>
                  <a:srgbClr val="000000"/>
                </a:solidFill>
                <a:latin typeface="Cambria"/>
                <a:cs typeface="Cambria"/>
              </a:rPr>
              <a:t>E</a:t>
            </a:r>
          </a:p>
        </p:txBody>
      </p:sp>
      <p:sp>
        <p:nvSpPr>
          <p:cNvPr id="66568" name="Text Box 9"/>
          <p:cNvSpPr txBox="1">
            <a:spLocks noChangeArrowheads="1"/>
          </p:cNvSpPr>
          <p:nvPr/>
        </p:nvSpPr>
        <p:spPr bwMode="auto">
          <a:xfrm>
            <a:off x="4090988" y="38354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sz="2800" dirty="0">
                <a:solidFill>
                  <a:srgbClr val="000000"/>
                </a:solidFill>
                <a:latin typeface="Cambria"/>
                <a:cs typeface="Cambria"/>
              </a:rPr>
              <a:t>F*</a:t>
            </a:r>
          </a:p>
        </p:txBody>
      </p:sp>
      <p:cxnSp>
        <p:nvCxnSpPr>
          <p:cNvPr id="12" name="Straight Connector 11"/>
          <p:cNvCxnSpPr/>
          <p:nvPr/>
        </p:nvCxnSpPr>
        <p:spPr>
          <a:xfrm rot="10800000">
            <a:off x="4624388" y="3962400"/>
            <a:ext cx="2133600" cy="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5805488" y="4914900"/>
            <a:ext cx="1905000" cy="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71" name="Text Box 9"/>
          <p:cNvSpPr txBox="1">
            <a:spLocks noChangeArrowheads="1"/>
          </p:cNvSpPr>
          <p:nvPr/>
        </p:nvSpPr>
        <p:spPr bwMode="auto">
          <a:xfrm>
            <a:off x="6502718" y="5943600"/>
            <a:ext cx="5867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sz="2800" dirty="0">
                <a:solidFill>
                  <a:srgbClr val="000000"/>
                </a:solidFill>
                <a:latin typeface="Cambria"/>
                <a:cs typeface="Cambria"/>
              </a:rPr>
              <a:t>M*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1745141" y="2844800"/>
            <a:ext cx="280304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b="1" dirty="0">
                <a:solidFill>
                  <a:srgbClr val="000000"/>
                </a:solidFill>
                <a:latin typeface="Cambria"/>
                <a:cs typeface="Cambria"/>
              </a:rPr>
              <a:t>Bağlayıcı Taban Fiyatı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648200" y="5816600"/>
            <a:ext cx="4191000" cy="0"/>
          </a:xfrm>
          <a:prstGeom prst="line">
            <a:avLst/>
          </a:prstGeom>
          <a:ln w="508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74" name="Line 5"/>
          <p:cNvSpPr>
            <a:spLocks noChangeShapeType="1"/>
          </p:cNvSpPr>
          <p:nvPr/>
        </p:nvSpPr>
        <p:spPr bwMode="auto">
          <a:xfrm>
            <a:off x="4851400" y="2387600"/>
            <a:ext cx="3582988" cy="3055938"/>
          </a:xfrm>
          <a:prstGeom prst="line">
            <a:avLst/>
          </a:prstGeom>
          <a:noFill/>
          <a:ln w="63500">
            <a:solidFill>
              <a:srgbClr val="295774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tr-TR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66575" name="Line 5"/>
          <p:cNvSpPr>
            <a:spLocks noChangeShapeType="1"/>
          </p:cNvSpPr>
          <p:nvPr/>
        </p:nvSpPr>
        <p:spPr bwMode="auto">
          <a:xfrm flipV="1">
            <a:off x="5005388" y="2159000"/>
            <a:ext cx="3810000" cy="3328988"/>
          </a:xfrm>
          <a:prstGeom prst="line">
            <a:avLst/>
          </a:prstGeom>
          <a:noFill/>
          <a:ln w="63500">
            <a:solidFill>
              <a:srgbClr val="BA493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tr-TR" dirty="0">
              <a:solidFill>
                <a:srgbClr val="000000"/>
              </a:solidFill>
              <a:latin typeface="Cambria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700588" y="3073400"/>
            <a:ext cx="4191000" cy="0"/>
          </a:xfrm>
          <a:prstGeom prst="line">
            <a:avLst/>
          </a:prstGeom>
          <a:ln w="508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1812925" y="4597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b="1" dirty="0">
                <a:solidFill>
                  <a:srgbClr val="000000"/>
                </a:solidFill>
                <a:latin typeface="Cambria"/>
                <a:cs typeface="Cambria"/>
              </a:rPr>
              <a:t>Bağlayıcı Tavan Fiyatı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700588" y="4826000"/>
            <a:ext cx="4191000" cy="0"/>
          </a:xfrm>
          <a:prstGeom prst="line">
            <a:avLst/>
          </a:prstGeom>
          <a:ln w="50800">
            <a:solidFill>
              <a:srgbClr val="0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8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>
          <a:xfrm>
            <a:off x="1797051" y="0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1797051" y="1712913"/>
            <a:ext cx="8696325" cy="4895850"/>
          </a:xfrm>
        </p:spPr>
        <p:txBody>
          <a:bodyPr/>
          <a:lstStyle/>
          <a:p>
            <a:pPr marL="0" indent="0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Bağlayıcı olmayan tavan fiyatın etkisi nedir?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Fazlalığa sebep olur.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Eksikliğe sebep olur.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Hiçbir etkisi yoktur.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Etkisi bilinmez.</a:t>
            </a:r>
          </a:p>
        </p:txBody>
      </p:sp>
    </p:spTree>
    <p:extLst>
      <p:ext uri="{BB962C8B-B14F-4D97-AF65-F5344CB8AC3E}">
        <p14:creationId xmlns:p14="http://schemas.microsoft.com/office/powerpoint/2010/main" val="60202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>
          <a:xfrm>
            <a:off x="1797050" y="0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1797050" y="1712913"/>
            <a:ext cx="8870950" cy="4895850"/>
          </a:xfrm>
        </p:spPr>
        <p:txBody>
          <a:bodyPr/>
          <a:lstStyle/>
          <a:p>
            <a:pPr marL="0" indent="0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Bağlayıcı tavan fiyat durumunda, karaborsanın tek görevi ne olacaktır?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Tavan fiyatın sebep olduğu eksiliği azaltmak.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Fiyatı daha da düşürmek.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Tekel yaratmak.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Fazlalığa neden olmak.</a:t>
            </a:r>
          </a:p>
        </p:txBody>
      </p:sp>
    </p:spTree>
    <p:extLst>
      <p:ext uri="{BB962C8B-B14F-4D97-AF65-F5344CB8AC3E}">
        <p14:creationId xmlns:p14="http://schemas.microsoft.com/office/powerpoint/2010/main" val="25699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>
          <a:xfrm>
            <a:off x="1797051" y="0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1797051" y="1712913"/>
            <a:ext cx="8696325" cy="4895850"/>
          </a:xfrm>
        </p:spPr>
        <p:txBody>
          <a:bodyPr/>
          <a:lstStyle/>
          <a:p>
            <a:pPr marL="0" indent="0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Hangisi kira fiyat kontrolünün istenmeyen sonuçlarından birisidir?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Kira kontrolündeki evlerde yaşayan insanlar daha sık ev değiştirirler.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Ev sahipleri kiralık daireleri tamir ettirmez.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Gereğinden fazla sayıda ev inşa edilir ve fazlalık oluşur.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İnsanlar büyük şehirlerde yaşamamayı tercih ederler.</a:t>
            </a:r>
          </a:p>
        </p:txBody>
      </p:sp>
    </p:spTree>
    <p:extLst>
      <p:ext uri="{BB962C8B-B14F-4D97-AF65-F5344CB8AC3E}">
        <p14:creationId xmlns:p14="http://schemas.microsoft.com/office/powerpoint/2010/main" val="26237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>
          <a:xfrm>
            <a:off x="1797051" y="24063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1797051" y="1712913"/>
            <a:ext cx="8696325" cy="4895850"/>
          </a:xfrm>
        </p:spPr>
        <p:txBody>
          <a:bodyPr/>
          <a:lstStyle/>
          <a:p>
            <a:pPr marL="0" indent="0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İşgücü piyasası ile ilgili aşağıdakilerden hangisi doğrudur?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Asgari ücret tavan fiyattır.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İşsizlik işgücü eksikliğidir.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Firmalar işgücü arz eder.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Hiçbiri.</a:t>
            </a:r>
          </a:p>
        </p:txBody>
      </p:sp>
    </p:spTree>
    <p:extLst>
      <p:ext uri="{BB962C8B-B14F-4D97-AF65-F5344CB8AC3E}">
        <p14:creationId xmlns:p14="http://schemas.microsoft.com/office/powerpoint/2010/main" val="372831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>
          <a:xfrm>
            <a:off x="1797051" y="0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1797051" y="1712913"/>
            <a:ext cx="8696325" cy="4895850"/>
          </a:xfrm>
        </p:spPr>
        <p:txBody>
          <a:bodyPr/>
          <a:lstStyle/>
          <a:p>
            <a:pPr marL="0" indent="0">
              <a:buNone/>
            </a:pPr>
            <a:r>
              <a:rPr lang="tr-TR" altLang="en-US" sz="3200" noProof="0" dirty="0"/>
              <a:t>Arz ve talep uzun dönemde genellikle daha elastik olurlar. Buna göre, tavan fiyatın neden olduğu eksiklik uzun dönemde_________.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/>
              <a:t>tamamen yok olur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dirty="0"/>
              <a:t>k</a:t>
            </a:r>
            <a:r>
              <a:rPr lang="tr-TR" altLang="en-US" sz="2800" noProof="0" dirty="0" err="1"/>
              <a:t>üçülür</a:t>
            </a:r>
            <a:endParaRPr lang="tr-TR" altLang="en-US" sz="2800" noProof="0" dirty="0"/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dirty="0"/>
              <a:t>b</a:t>
            </a:r>
            <a:r>
              <a:rPr lang="tr-TR" altLang="en-US" sz="2800" noProof="0" dirty="0" err="1"/>
              <a:t>üyür</a:t>
            </a:r>
            <a:endParaRPr lang="tr-TR" altLang="en-US" sz="2800" noProof="0" dirty="0"/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/>
              <a:t>sonsuz büyük hale gelir</a:t>
            </a:r>
          </a:p>
        </p:txBody>
      </p:sp>
    </p:spTree>
    <p:extLst>
      <p:ext uri="{BB962C8B-B14F-4D97-AF65-F5344CB8AC3E}">
        <p14:creationId xmlns:p14="http://schemas.microsoft.com/office/powerpoint/2010/main" val="311533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Fiyat Kontrolü Nedir?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991600" cy="4895850"/>
          </a:xfrm>
        </p:spPr>
        <p:txBody>
          <a:bodyPr/>
          <a:lstStyle/>
          <a:p>
            <a:pPr eaLnBrk="1" hangingPunct="1"/>
            <a:r>
              <a:rPr lang="tr-TR" altLang="en-US" sz="2200" noProof="0" dirty="0">
                <a:latin typeface="Cambria"/>
                <a:cs typeface="Cambria"/>
              </a:rPr>
              <a:t>Fiyat Kontrolü (</a:t>
            </a:r>
            <a:r>
              <a:rPr lang="tr-TR" altLang="en-US" sz="2200" noProof="0" dirty="0" err="1">
                <a:latin typeface="Cambria"/>
                <a:cs typeface="Cambria"/>
              </a:rPr>
              <a:t>Price</a:t>
            </a:r>
            <a:r>
              <a:rPr lang="tr-TR" altLang="en-US" sz="2200" noProof="0" dirty="0">
                <a:latin typeface="Cambria"/>
                <a:cs typeface="Cambria"/>
              </a:rPr>
              <a:t> Control)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Piyasadaki fiyatı hükümet eliyle ayarlama ya da manipüle etmektir.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Toplum üzerindeki fark edilen yükleri hafifletme amacıyla yapılır.</a:t>
            </a:r>
          </a:p>
          <a:p>
            <a:pPr eaLnBrk="1" hangingPunct="1"/>
            <a:r>
              <a:rPr lang="tr-TR" altLang="en-US" sz="2200" noProof="0" dirty="0">
                <a:latin typeface="Cambria"/>
                <a:cs typeface="Cambria"/>
              </a:rPr>
              <a:t>Tavan Fiyat (</a:t>
            </a:r>
            <a:r>
              <a:rPr lang="tr-TR" altLang="en-US" sz="2200" noProof="0" dirty="0" err="1">
                <a:latin typeface="Cambria"/>
                <a:cs typeface="Cambria"/>
              </a:rPr>
              <a:t>Price</a:t>
            </a:r>
            <a:r>
              <a:rPr lang="tr-TR" altLang="en-US" sz="2200" noProof="0" dirty="0">
                <a:latin typeface="Cambria"/>
                <a:cs typeface="Cambria"/>
              </a:rPr>
              <a:t> </a:t>
            </a:r>
            <a:r>
              <a:rPr lang="tr-TR" altLang="en-US" sz="2200" noProof="0" dirty="0" err="1">
                <a:latin typeface="Cambria"/>
                <a:cs typeface="Cambria"/>
              </a:rPr>
              <a:t>Ceiling</a:t>
            </a:r>
            <a:r>
              <a:rPr lang="tr-TR" altLang="en-US" sz="2200" noProof="0" dirty="0">
                <a:latin typeface="Cambria"/>
                <a:cs typeface="Cambria"/>
              </a:rPr>
              <a:t>)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Bir ürün ya da hizmet için yasal olarak oluşturulmuş maksimum fiyat.</a:t>
            </a:r>
          </a:p>
          <a:p>
            <a:pPr eaLnBrk="1" hangingPunct="1"/>
            <a:r>
              <a:rPr lang="tr-TR" altLang="en-US" sz="2200" noProof="0" dirty="0">
                <a:latin typeface="Cambria"/>
                <a:cs typeface="Cambria"/>
              </a:rPr>
              <a:t>Taban Fiyat (</a:t>
            </a:r>
            <a:r>
              <a:rPr lang="tr-TR" altLang="en-US" sz="2200" noProof="0" dirty="0" err="1">
                <a:latin typeface="Cambria"/>
                <a:cs typeface="Cambria"/>
              </a:rPr>
              <a:t>Price</a:t>
            </a:r>
            <a:r>
              <a:rPr lang="tr-TR" altLang="en-US" sz="2200" noProof="0" dirty="0">
                <a:latin typeface="Cambria"/>
                <a:cs typeface="Cambria"/>
              </a:rPr>
              <a:t> </a:t>
            </a:r>
            <a:r>
              <a:rPr lang="tr-TR" altLang="en-US" sz="2200" noProof="0" dirty="0" err="1">
                <a:latin typeface="Cambria"/>
                <a:cs typeface="Cambria"/>
              </a:rPr>
              <a:t>Floor</a:t>
            </a:r>
            <a:r>
              <a:rPr lang="tr-TR" altLang="en-US" sz="2200" noProof="0" dirty="0">
                <a:latin typeface="Cambria"/>
                <a:cs typeface="Cambria"/>
              </a:rPr>
              <a:t>)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Bir ürün ya da hizmet için </a:t>
            </a:r>
            <a:r>
              <a:rPr lang="tr-TR" altLang="en-US" sz="2200" dirty="0"/>
              <a:t>yasal olarak oluşturulmuş </a:t>
            </a:r>
            <a:r>
              <a:rPr lang="tr-TR" altLang="en-US" sz="2200" noProof="0" dirty="0">
                <a:latin typeface="Cambria"/>
                <a:cs typeface="Cambria"/>
              </a:rPr>
              <a:t>minimum fiyat.</a:t>
            </a:r>
          </a:p>
          <a:p>
            <a:pPr eaLnBrk="1" hangingPunct="1"/>
            <a:r>
              <a:rPr lang="tr-TR" altLang="en-US" sz="2200" noProof="0" dirty="0">
                <a:latin typeface="Cambria"/>
                <a:cs typeface="Cambria"/>
              </a:rPr>
              <a:t>Tarih boyunca, fiyat kontrolleri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Piyasanın normal işlevlerini bozmuş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Piyasanın kendi kendini temizlemesini engellemişlerdir.</a:t>
            </a:r>
            <a:endParaRPr lang="tr-TR" altLang="en-US" sz="2800" noProof="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36331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Tüketici ve Üretici Fazlası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pPr eaLnBrk="1" hangingPunct="1"/>
            <a:r>
              <a:rPr lang="tr-TR" altLang="en-US" noProof="0" dirty="0">
                <a:latin typeface="Cambria"/>
                <a:cs typeface="Cambria"/>
              </a:rPr>
              <a:t>Refah Ekonomisi</a:t>
            </a:r>
          </a:p>
          <a:p>
            <a:pPr lvl="1" eaLnBrk="1" hangingPunct="1"/>
            <a:r>
              <a:rPr lang="tr-TR" altLang="en-US" noProof="0" dirty="0">
                <a:latin typeface="Cambria"/>
                <a:cs typeface="Cambria"/>
              </a:rPr>
              <a:t>Kaynak dağılımının ekonomik refahı nasıl etkilediğini araştırır.</a:t>
            </a:r>
          </a:p>
          <a:p>
            <a:pPr lvl="1" eaLnBrk="1" hangingPunct="1"/>
            <a:r>
              <a:rPr lang="tr-TR" altLang="en-US" noProof="0" dirty="0">
                <a:latin typeface="Cambria"/>
                <a:cs typeface="Cambria"/>
              </a:rPr>
              <a:t>Ekonomik refah, piyasa değeri olan iki ölçüden oluşur:</a:t>
            </a:r>
          </a:p>
          <a:p>
            <a:pPr lvl="2" eaLnBrk="1" hangingPunct="1"/>
            <a:r>
              <a:rPr lang="tr-TR" altLang="en-US" sz="2800" noProof="0" dirty="0">
                <a:latin typeface="Cambria"/>
                <a:ea typeface="Cambria"/>
                <a:cs typeface="Cambria"/>
              </a:rPr>
              <a:t>Tüketici fazlası</a:t>
            </a:r>
          </a:p>
          <a:p>
            <a:pPr lvl="2" eaLnBrk="1" hangingPunct="1"/>
            <a:r>
              <a:rPr lang="tr-TR" altLang="en-US" sz="2800" noProof="0" dirty="0">
                <a:latin typeface="Cambria"/>
                <a:ea typeface="Cambria"/>
                <a:cs typeface="Cambria"/>
              </a:rPr>
              <a:t>Üretici fazlası</a:t>
            </a:r>
          </a:p>
        </p:txBody>
      </p:sp>
    </p:spTree>
    <p:extLst>
      <p:ext uri="{BB962C8B-B14F-4D97-AF65-F5344CB8AC3E}">
        <p14:creationId xmlns:p14="http://schemas.microsoft.com/office/powerpoint/2010/main" val="139127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1802775" y="0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Tüketici Fazlası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1966913" y="4529139"/>
            <a:ext cx="8229600" cy="1900237"/>
          </a:xfrm>
        </p:spPr>
        <p:txBody>
          <a:bodyPr/>
          <a:lstStyle/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Ödeme istekliliğinin mantığı?</a:t>
            </a:r>
          </a:p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Eğer yeni kitabın ücreti $151 ise, hangi kişi ya da kişiler kitabı satın alır?</a:t>
            </a:r>
          </a:p>
        </p:txBody>
      </p:sp>
      <p:pic>
        <p:nvPicPr>
          <p:cNvPr id="19459" name="Picture 2" descr="TAB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4" y="1693864"/>
            <a:ext cx="8531225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76920" y="1745383"/>
            <a:ext cx="2682373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7276" y="2165656"/>
            <a:ext cx="8603061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800" b="1" u="sng" dirty="0">
                <a:effectLst/>
                <a:latin typeface="Cambria"/>
                <a:ea typeface="ＭＳ 明朝"/>
                <a:cs typeface="Cambria"/>
              </a:rPr>
              <a:t>Yeni Ekonomi Kitabı için Ödeme İstekliliği</a:t>
            </a:r>
            <a:endParaRPr lang="tr-TR" sz="2400" b="1" u="sng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8093" y="2717338"/>
            <a:ext cx="1008658" cy="3468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Cambria"/>
                <a:ea typeface="ＭＳ 明朝"/>
                <a:cs typeface="Cambria"/>
              </a:rPr>
              <a:t>Alıcı</a:t>
            </a:r>
            <a:endParaRPr lang="tr-TR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46816" y="2710920"/>
            <a:ext cx="2168234" cy="3468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Cambria"/>
                <a:ea typeface="ＭＳ 明朝"/>
                <a:cs typeface="Cambria"/>
              </a:rPr>
              <a:t>Ödeme İstekliliği</a:t>
            </a:r>
            <a:endParaRPr lang="tr-TR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45970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Tüketici Fazlası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1981200" y="3492501"/>
            <a:ext cx="8229600" cy="2633663"/>
          </a:xfrm>
        </p:spPr>
        <p:txBody>
          <a:bodyPr/>
          <a:lstStyle/>
          <a:p>
            <a:pPr eaLnBrk="1" hangingPunct="1"/>
            <a:r>
              <a:rPr lang="tr-TR" altLang="en-US" sz="2800" noProof="0" dirty="0">
                <a:cs typeface="Cambria"/>
              </a:rPr>
              <a:t>Tüketici fazlası</a:t>
            </a:r>
          </a:p>
          <a:p>
            <a:pPr lvl="1" eaLnBrk="1" hangingPunct="1"/>
            <a:r>
              <a:rPr lang="tr-TR" altLang="en-US" sz="2400" noProof="0" dirty="0">
                <a:cs typeface="Cambria"/>
              </a:rPr>
              <a:t>Ürüne gerçekte ödenen fiyat ile ödeme istekliliği arasındaki fark.</a:t>
            </a:r>
          </a:p>
          <a:p>
            <a:pPr eaLnBrk="1" hangingPunct="1"/>
            <a:r>
              <a:rPr lang="tr-TR" altLang="en-US" sz="2800" noProof="0" dirty="0">
                <a:cs typeface="Cambria"/>
              </a:rPr>
              <a:t>Fiyat = $151 iken</a:t>
            </a:r>
          </a:p>
          <a:p>
            <a:pPr lvl="1" eaLnBrk="1" hangingPunct="1"/>
            <a:r>
              <a:rPr lang="tr-TR" altLang="en-US" sz="2400" noProof="0" dirty="0">
                <a:cs typeface="Cambria"/>
              </a:rPr>
              <a:t>Sadece </a:t>
            </a:r>
            <a:r>
              <a:rPr lang="tr-TR" altLang="en-US" sz="2400" noProof="0" dirty="0" err="1">
                <a:cs typeface="Cambria"/>
              </a:rPr>
              <a:t>Beanie</a:t>
            </a:r>
            <a:r>
              <a:rPr lang="tr-TR" altLang="en-US" sz="2400" noProof="0" dirty="0">
                <a:cs typeface="Cambria"/>
              </a:rPr>
              <a:t> kitabı satın alır.</a:t>
            </a:r>
          </a:p>
          <a:p>
            <a:pPr lvl="2" eaLnBrk="1" hangingPunct="1"/>
            <a:r>
              <a:rPr lang="tr-TR" altLang="en-US" sz="2000" noProof="0" dirty="0">
                <a:cs typeface="Cambria"/>
              </a:rPr>
              <a:t>$49'lık </a:t>
            </a:r>
            <a:r>
              <a:rPr lang="tr-TR" altLang="en-US" sz="2000" b="1" noProof="0" dirty="0">
                <a:cs typeface="Cambria"/>
              </a:rPr>
              <a:t>tüketici fazlası elde eder</a:t>
            </a:r>
            <a:r>
              <a:rPr lang="tr-TR" altLang="en-US" sz="2000" noProof="0" dirty="0">
                <a:cs typeface="Cambria"/>
              </a:rPr>
              <a:t>.</a:t>
            </a:r>
          </a:p>
          <a:p>
            <a:pPr lvl="1" eaLnBrk="1" hangingPunct="1"/>
            <a:r>
              <a:rPr lang="tr-TR" altLang="ja-JP" sz="2400" noProof="0" dirty="0" err="1">
                <a:cs typeface="Cambria"/>
              </a:rPr>
              <a:t>Mitch</a:t>
            </a:r>
            <a:r>
              <a:rPr lang="tr-TR" altLang="ja-JP" sz="2400" noProof="0" dirty="0">
                <a:cs typeface="Cambria"/>
              </a:rPr>
              <a:t> ve Frank </a:t>
            </a:r>
            <a:r>
              <a:rPr lang="tr-TR" altLang="ja-JP" sz="2400" dirty="0">
                <a:cs typeface="Cambria"/>
              </a:rPr>
              <a:t>kitabı neden satın </a:t>
            </a:r>
            <a:r>
              <a:rPr lang="tr-TR" altLang="ja-JP" sz="2400" noProof="0" dirty="0">
                <a:cs typeface="Cambria"/>
              </a:rPr>
              <a:t>almaz?</a:t>
            </a:r>
            <a:endParaRPr lang="tr-TR" altLang="en-US" sz="2400" noProof="0" dirty="0">
              <a:cs typeface="Cambria"/>
            </a:endParaRPr>
          </a:p>
        </p:txBody>
      </p:sp>
      <p:pic>
        <p:nvPicPr>
          <p:cNvPr id="21507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11002" r="5873" b="8699"/>
          <a:stretch>
            <a:fillRect/>
          </a:stretch>
        </p:blipFill>
        <p:spPr bwMode="auto">
          <a:xfrm>
            <a:off x="6864350" y="1182688"/>
            <a:ext cx="3462338" cy="232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18" y="1304689"/>
            <a:ext cx="5945157" cy="201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4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 descr="FIG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524001"/>
            <a:ext cx="8531225" cy="381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53709" y="1505436"/>
            <a:ext cx="3629679" cy="293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b="1" dirty="0">
                <a:effectLst/>
                <a:latin typeface="Cambria"/>
                <a:ea typeface="ＭＳ 明朝"/>
                <a:cs typeface="Cambria"/>
              </a:rPr>
              <a:t>Ekonomi Kitabı için Talep Eğrisi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570" y="1793871"/>
            <a:ext cx="1196994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effectLst/>
                <a:latin typeface="Cambria"/>
                <a:ea typeface="ＭＳ 明朝"/>
                <a:cs typeface="Cambria"/>
              </a:rPr>
              <a:t>Fiyat</a:t>
            </a:r>
          </a:p>
        </p:txBody>
      </p:sp>
      <p:sp>
        <p:nvSpPr>
          <p:cNvPr id="5" name="Rectangle 4"/>
          <p:cNvSpPr/>
          <p:nvPr/>
        </p:nvSpPr>
        <p:spPr>
          <a:xfrm>
            <a:off x="5388021" y="4220820"/>
            <a:ext cx="1196994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effectLst/>
                <a:latin typeface="Cambria"/>
                <a:ea typeface="ＭＳ 明朝"/>
                <a:cs typeface="Cambria"/>
              </a:rPr>
              <a:t>Miktar</a:t>
            </a:r>
          </a:p>
        </p:txBody>
      </p:sp>
      <p:sp>
        <p:nvSpPr>
          <p:cNvPr id="6" name="Rectangle 5"/>
          <p:cNvSpPr/>
          <p:nvPr/>
        </p:nvSpPr>
        <p:spPr>
          <a:xfrm>
            <a:off x="4828831" y="3794342"/>
            <a:ext cx="1196994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effectLst/>
                <a:latin typeface="Cambria"/>
                <a:ea typeface="ＭＳ 明朝"/>
                <a:cs typeface="Cambria"/>
              </a:rPr>
              <a:t>Talep</a:t>
            </a:r>
          </a:p>
        </p:txBody>
      </p:sp>
      <p:sp>
        <p:nvSpPr>
          <p:cNvPr id="7" name="Rectangle 6"/>
          <p:cNvSpPr/>
          <p:nvPr/>
        </p:nvSpPr>
        <p:spPr>
          <a:xfrm>
            <a:off x="4269641" y="1852226"/>
            <a:ext cx="3141996" cy="428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effectLst/>
                <a:latin typeface="Cambria"/>
                <a:ea typeface="ＭＳ 明朝"/>
                <a:cs typeface="Cambria"/>
              </a:rPr>
              <a:t>Beanie'nin</a:t>
            </a: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 Ödeme İstekliliği</a:t>
            </a:r>
          </a:p>
        </p:txBody>
      </p:sp>
      <p:sp>
        <p:nvSpPr>
          <p:cNvPr id="8" name="Rectangle 7"/>
          <p:cNvSpPr/>
          <p:nvPr/>
        </p:nvSpPr>
        <p:spPr>
          <a:xfrm>
            <a:off x="4916974" y="2250308"/>
            <a:ext cx="3006464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dirty="0" err="1">
                <a:effectLst/>
                <a:latin typeface="Cambria"/>
                <a:ea typeface="ＭＳ 明朝"/>
                <a:cs typeface="Cambria"/>
              </a:rPr>
              <a:t>Mitch'in</a:t>
            </a:r>
            <a:r>
              <a:rPr lang="tr-TR" sz="1600" dirty="0">
                <a:effectLst/>
                <a:latin typeface="Cambria"/>
                <a:ea typeface="ＭＳ 明朝"/>
                <a:cs typeface="Cambria"/>
              </a:rPr>
              <a:t> Ödeme İstekliliği</a:t>
            </a:r>
          </a:p>
        </p:txBody>
      </p:sp>
      <p:sp>
        <p:nvSpPr>
          <p:cNvPr id="9" name="Rectangle 8"/>
          <p:cNvSpPr/>
          <p:nvPr/>
        </p:nvSpPr>
        <p:spPr>
          <a:xfrm>
            <a:off x="5484310" y="2584025"/>
            <a:ext cx="3141996" cy="389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Frank'in Ödeme İstekliliği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58020" y="2266404"/>
            <a:ext cx="3141996" cy="3219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effectLst/>
                <a:latin typeface="Cambria"/>
                <a:ea typeface="ＭＳ 明朝"/>
                <a:cs typeface="Cambria"/>
              </a:rPr>
              <a:t>Mitch'in</a:t>
            </a: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 Ödeme İstekliliği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05433" y="3517757"/>
            <a:ext cx="1196994" cy="4713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Fiyat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369451" y="3285941"/>
            <a:ext cx="1196994" cy="690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600" dirty="0">
              <a:effectLst/>
              <a:latin typeface="Cambria"/>
              <a:ea typeface="ＭＳ 明朝"/>
              <a:cs typeface="Cambria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Talep Edilen Miktar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20792" y="3530467"/>
            <a:ext cx="899319" cy="428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Alıcılar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58804" y="4072244"/>
            <a:ext cx="1196994" cy="2926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Cambria"/>
                <a:ea typeface="ＭＳ 明朝"/>
                <a:cs typeface="Cambria"/>
              </a:rPr>
              <a:t>$200'den fazla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29553" y="4073008"/>
            <a:ext cx="1196994" cy="2926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Cambria"/>
                <a:ea typeface="ＭＳ 明朝"/>
                <a:cs typeface="Cambria"/>
              </a:rPr>
              <a:t>Hiç kimse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615121" y="4348624"/>
            <a:ext cx="1124155" cy="219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ctr"/>
            <a:r>
              <a:rPr lang="tr-TR" sz="1200" b="1" dirty="0">
                <a:latin typeface="Cambria"/>
                <a:ea typeface="ＭＳ 明朝"/>
                <a:cs typeface="Cambria"/>
              </a:rPr>
              <a:t>$151</a:t>
            </a:r>
            <a:r>
              <a:rPr lang="tr-TR" sz="1200" b="1" dirty="0">
                <a:effectLst/>
                <a:latin typeface="Cambria"/>
                <a:ea typeface="ＭＳ 明朝"/>
                <a:cs typeface="Cambria"/>
              </a:rPr>
              <a:t> - $200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03299" y="4632411"/>
            <a:ext cx="1124155" cy="219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ctr"/>
            <a:r>
              <a:rPr lang="tr-TR" sz="1200" b="1" dirty="0">
                <a:latin typeface="Cambria"/>
                <a:ea typeface="ＭＳ 明朝"/>
                <a:cs typeface="Cambria"/>
              </a:rPr>
              <a:t>$101</a:t>
            </a:r>
            <a:r>
              <a:rPr lang="tr-TR" sz="1200" b="1" dirty="0">
                <a:effectLst/>
                <a:latin typeface="Cambria"/>
                <a:ea typeface="ＭＳ 明朝"/>
                <a:cs typeface="Cambria"/>
              </a:rPr>
              <a:t> - $150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35271" y="4927143"/>
            <a:ext cx="1124155" cy="219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ctr"/>
            <a:r>
              <a:rPr lang="tr-TR" sz="1200" b="1" dirty="0">
                <a:latin typeface="Cambria"/>
                <a:ea typeface="ＭＳ 明朝"/>
                <a:cs typeface="Cambria"/>
              </a:rPr>
              <a:t>$100'den az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239953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erni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1620838"/>
            <a:ext cx="5240338" cy="14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20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13" y="2346326"/>
            <a:ext cx="33718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demand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26" y="2441575"/>
            <a:ext cx="386397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itle 5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/>
            <a:r>
              <a:rPr lang="tr-TR" altLang="en-US" sz="4000" noProof="0" dirty="0">
                <a:latin typeface="Cambria"/>
                <a:cs typeface="Cambria"/>
              </a:rPr>
              <a:t>Tüketici Fazlası: Grafik</a:t>
            </a:r>
          </a:p>
        </p:txBody>
      </p:sp>
      <p:pic>
        <p:nvPicPr>
          <p:cNvPr id="25605" name="Picture 11" descr="axes_label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1" y="1141414"/>
            <a:ext cx="5370513" cy="546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490328" y="6295012"/>
            <a:ext cx="2721645" cy="3219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Cambria"/>
                <a:ea typeface="ＭＳ 明朝"/>
                <a:cs typeface="Cambria"/>
              </a:rPr>
              <a:t>Kitap Fiyatı: $175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43448" y="5644950"/>
            <a:ext cx="2211136" cy="5696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Miktar</a:t>
            </a:r>
          </a:p>
        </p:txBody>
      </p:sp>
      <p:sp>
        <p:nvSpPr>
          <p:cNvPr id="9" name="Rectangle 8"/>
          <p:cNvSpPr/>
          <p:nvPr/>
        </p:nvSpPr>
        <p:spPr>
          <a:xfrm>
            <a:off x="3033970" y="1168371"/>
            <a:ext cx="899319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Fiyat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70871" y="1814353"/>
            <a:ext cx="3622510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 err="1">
                <a:effectLst/>
                <a:latin typeface="Cambria"/>
                <a:ea typeface="ＭＳ 明朝"/>
                <a:cs typeface="Cambria"/>
              </a:rPr>
              <a:t>Beanie'n</a:t>
            </a:r>
            <a:r>
              <a:rPr lang="tr-TR" sz="2000" dirty="0" err="1">
                <a:latin typeface="Cambria"/>
                <a:ea typeface="ＭＳ 明朝"/>
                <a:cs typeface="Cambria"/>
              </a:rPr>
              <a:t>in</a:t>
            </a:r>
            <a:r>
              <a:rPr lang="tr-TR" sz="2000" dirty="0">
                <a:latin typeface="Cambria"/>
                <a:ea typeface="ＭＳ 明朝"/>
                <a:cs typeface="Cambria"/>
              </a:rPr>
              <a:t> tüketici fazlası ($25)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05437" y="5054821"/>
            <a:ext cx="1196994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Talep</a:t>
            </a:r>
          </a:p>
        </p:txBody>
      </p:sp>
    </p:spTree>
    <p:extLst>
      <p:ext uri="{BB962C8B-B14F-4D97-AF65-F5344CB8AC3E}">
        <p14:creationId xmlns:p14="http://schemas.microsoft.com/office/powerpoint/2010/main" val="219308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itch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39" y="2530475"/>
            <a:ext cx="4752975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1" y="1824039"/>
            <a:ext cx="6042025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889" y="2378076"/>
            <a:ext cx="32861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demand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2498725"/>
            <a:ext cx="3763962" cy="303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Title 6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/>
            <a:r>
              <a:rPr lang="tr-TR" altLang="en-US" sz="4000" noProof="0" dirty="0">
                <a:latin typeface="Cambria"/>
                <a:cs typeface="Cambria"/>
              </a:rPr>
              <a:t>Tüketici Fazlası: Grafik</a:t>
            </a:r>
          </a:p>
        </p:txBody>
      </p:sp>
      <p:pic>
        <p:nvPicPr>
          <p:cNvPr id="27654" name="Picture 3" descr="axes_label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1200151"/>
            <a:ext cx="5199063" cy="532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778069" y="1187325"/>
            <a:ext cx="899319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Fiyat</a:t>
            </a:r>
          </a:p>
        </p:txBody>
      </p:sp>
      <p:sp>
        <p:nvSpPr>
          <p:cNvPr id="9" name="Rectangle 8"/>
          <p:cNvSpPr/>
          <p:nvPr/>
        </p:nvSpPr>
        <p:spPr>
          <a:xfrm>
            <a:off x="6664720" y="5595025"/>
            <a:ext cx="1827385" cy="5178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Miktar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54759" y="5026389"/>
            <a:ext cx="1196994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Talep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85571" y="1994422"/>
            <a:ext cx="3622510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 err="1">
                <a:effectLst/>
                <a:latin typeface="Cambria"/>
                <a:ea typeface="ＭＳ 明朝"/>
                <a:cs typeface="Cambria"/>
              </a:rPr>
              <a:t>Beanie'n</a:t>
            </a:r>
            <a:r>
              <a:rPr lang="tr-TR" sz="2000" dirty="0" err="1">
                <a:latin typeface="Cambria"/>
                <a:ea typeface="ＭＳ 明朝"/>
                <a:cs typeface="Cambria"/>
              </a:rPr>
              <a:t>in</a:t>
            </a:r>
            <a:r>
              <a:rPr lang="tr-TR" sz="2000" dirty="0">
                <a:latin typeface="Cambria"/>
                <a:ea typeface="ＭＳ 明朝"/>
                <a:cs typeface="Cambria"/>
              </a:rPr>
              <a:t> tüketici fazlası ($75)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37005" y="2696505"/>
            <a:ext cx="3622510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 err="1">
                <a:effectLst/>
                <a:latin typeface="Cambria"/>
                <a:ea typeface="ＭＳ 明朝"/>
                <a:cs typeface="Cambria"/>
              </a:rPr>
              <a:t>Mitch'</a:t>
            </a:r>
            <a:r>
              <a:rPr lang="tr-TR" sz="2000" dirty="0" err="1">
                <a:latin typeface="Cambria"/>
                <a:ea typeface="ＭＳ 明朝"/>
                <a:cs typeface="Cambria"/>
              </a:rPr>
              <a:t>in</a:t>
            </a:r>
            <a:r>
              <a:rPr lang="tr-TR" sz="2000" dirty="0">
                <a:latin typeface="Cambria"/>
                <a:ea typeface="ＭＳ 明朝"/>
                <a:cs typeface="Cambria"/>
              </a:rPr>
              <a:t> tüketici fazlası ($25)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77561" y="6209718"/>
            <a:ext cx="2721645" cy="3219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Cambria"/>
                <a:ea typeface="ＭＳ 明朝"/>
                <a:cs typeface="Cambria"/>
              </a:rPr>
              <a:t>Kitap Fiyatı: $125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09524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Üretici Fazlası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1981200" y="4049714"/>
            <a:ext cx="8229600" cy="2714625"/>
          </a:xfrm>
        </p:spPr>
        <p:txBody>
          <a:bodyPr/>
          <a:lstStyle/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Satma istekliliğini belirleyenler: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Doğrudan maliyetler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Fırsat Maliyetleri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Soru: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Eğer özel dersin piyasa fiyatı $25 ise, hangi satıcı özel ders vermek ister?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676305"/>
              </p:ext>
            </p:extLst>
          </p:nvPr>
        </p:nvGraphicFramePr>
        <p:xfrm>
          <a:off x="4322545" y="1733550"/>
          <a:ext cx="5859463" cy="2144714"/>
        </p:xfrm>
        <a:graphic>
          <a:graphicData uri="http://schemas.openxmlformats.org/drawingml/2006/table">
            <a:tbl>
              <a:tblPr/>
              <a:tblGrid>
                <a:gridCol w="293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8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0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Satıcı</a:t>
                      </a: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MS PGothic" charset="0"/>
                      </a:endParaRP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Özel Ders Satma İstekliliği</a:t>
                      </a: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MS PGothic" charset="0"/>
                      </a:endParaRP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Beanie</a:t>
                      </a:r>
                      <a:endParaRPr kumimoji="0" lang="tr-TR" sz="24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MS PGothic" charset="0"/>
                      </a:endParaRP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$30 / saat</a:t>
                      </a: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Mitch</a:t>
                      </a: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$20 / saat</a:t>
                      </a: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Frank</a:t>
                      </a: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$10 / saat</a:t>
                      </a: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9713" name="Picture 19" descr="I:\DirkTextbookN\Jpegs(All)\VOLUME_1_MICRO_Class-test\05_PRINECO_CH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69" y="1562100"/>
            <a:ext cx="2162175" cy="261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13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2057999" y="0"/>
            <a:ext cx="7692453" cy="723900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Üretici Fazlası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981200" y="3022601"/>
            <a:ext cx="8229600" cy="3103563"/>
          </a:xfrm>
        </p:spPr>
        <p:txBody>
          <a:bodyPr/>
          <a:lstStyle/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Üretici fazlası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Üründen gerçekte kazanılan fiyat ile satma istekliliği arasındaki fark.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Fiyat = $25 iken</a:t>
            </a:r>
          </a:p>
          <a:p>
            <a:pPr lvl="1" eaLnBrk="1" hangingPunct="1"/>
            <a:r>
              <a:rPr lang="tr-TR" altLang="en-US" sz="2400" noProof="0" dirty="0" err="1">
                <a:latin typeface="Cambria"/>
                <a:cs typeface="Cambria"/>
              </a:rPr>
              <a:t>Mitch</a:t>
            </a:r>
            <a:r>
              <a:rPr lang="tr-TR" altLang="en-US" sz="2400" noProof="0" dirty="0">
                <a:latin typeface="Cambria"/>
                <a:cs typeface="Cambria"/>
              </a:rPr>
              <a:t> ve Frank özel ders vermeye karar verirler.</a:t>
            </a:r>
          </a:p>
          <a:p>
            <a:pPr lvl="2" eaLnBrk="1" hangingPunct="1"/>
            <a:r>
              <a:rPr lang="tr-TR" altLang="en-US" sz="2000" noProof="0" dirty="0">
                <a:latin typeface="Cambria"/>
                <a:cs typeface="Cambria"/>
              </a:rPr>
              <a:t>Frank $15'lık </a:t>
            </a:r>
            <a:r>
              <a:rPr lang="tr-TR" altLang="en-US" sz="2000" b="1" noProof="0" dirty="0">
                <a:latin typeface="Cambria"/>
                <a:cs typeface="Cambria"/>
              </a:rPr>
              <a:t>üretici fazlası</a:t>
            </a:r>
            <a:r>
              <a:rPr lang="tr-TR" altLang="en-US" sz="2000" noProof="0" dirty="0">
                <a:latin typeface="Cambria"/>
                <a:cs typeface="Cambria"/>
              </a:rPr>
              <a:t> alır.</a:t>
            </a:r>
          </a:p>
          <a:p>
            <a:pPr lvl="2" eaLnBrk="1" hangingPunct="1"/>
            <a:r>
              <a:rPr lang="tr-TR" altLang="en-US" sz="2000" noProof="0" dirty="0" err="1">
                <a:latin typeface="Cambria"/>
                <a:cs typeface="Cambria"/>
              </a:rPr>
              <a:t>Mitch</a:t>
            </a:r>
            <a:r>
              <a:rPr lang="tr-TR" altLang="en-US" sz="2000" noProof="0" dirty="0">
                <a:latin typeface="Cambria"/>
                <a:cs typeface="Cambria"/>
              </a:rPr>
              <a:t> $5'lık </a:t>
            </a:r>
            <a:r>
              <a:rPr lang="tr-TR" altLang="en-US" sz="2000" b="1" noProof="0" dirty="0">
                <a:latin typeface="Cambria"/>
                <a:cs typeface="Cambria"/>
              </a:rPr>
              <a:t>üretici fazlası</a:t>
            </a:r>
            <a:r>
              <a:rPr lang="tr-TR" altLang="en-US" sz="2000" noProof="0" dirty="0">
                <a:latin typeface="Cambria"/>
                <a:cs typeface="Cambria"/>
              </a:rPr>
              <a:t> alır.</a:t>
            </a:r>
          </a:p>
          <a:p>
            <a:pPr lvl="1" eaLnBrk="1" hangingPunct="1"/>
            <a:r>
              <a:rPr lang="tr-TR" altLang="ja-JP" sz="2400" noProof="0" dirty="0" err="1">
                <a:latin typeface="Cambria"/>
                <a:cs typeface="Cambria"/>
              </a:rPr>
              <a:t>Beanie</a:t>
            </a:r>
            <a:r>
              <a:rPr lang="tr-TR" altLang="ja-JP" sz="2400" noProof="0" dirty="0">
                <a:latin typeface="Cambria"/>
                <a:cs typeface="Cambria"/>
              </a:rPr>
              <a:t> neden özel ders vermez?</a:t>
            </a:r>
            <a:endParaRPr lang="tr-TR" altLang="en-US" sz="2400" noProof="0" dirty="0">
              <a:latin typeface="Cambria"/>
              <a:cs typeface="Cambria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102394"/>
              </p:ext>
            </p:extLst>
          </p:nvPr>
        </p:nvGraphicFramePr>
        <p:xfrm>
          <a:off x="3384492" y="899549"/>
          <a:ext cx="5859463" cy="2144714"/>
        </p:xfrm>
        <a:graphic>
          <a:graphicData uri="http://schemas.openxmlformats.org/drawingml/2006/table">
            <a:tbl>
              <a:tblPr/>
              <a:tblGrid>
                <a:gridCol w="293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8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0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Satıcı</a:t>
                      </a: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MS PGothic" charset="0"/>
                      </a:endParaRP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Özel Ders Satma İstekliliği</a:t>
                      </a: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MS PGothic" charset="0"/>
                      </a:endParaRP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Beanie</a:t>
                      </a: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$30 / saat</a:t>
                      </a: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Mitch</a:t>
                      </a: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$20 / saat</a:t>
                      </a: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Frank</a:t>
                      </a: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$10 / saat</a:t>
                      </a: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424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ani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14" y="2782889"/>
            <a:ext cx="7659687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4770439"/>
            <a:ext cx="656113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mitch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6" y="3768725"/>
            <a:ext cx="7077075" cy="261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supply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1679576"/>
            <a:ext cx="4008438" cy="426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itle 22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Üretici Fazlası: Grafik</a:t>
            </a:r>
          </a:p>
        </p:txBody>
      </p:sp>
      <p:pic>
        <p:nvPicPr>
          <p:cNvPr id="33798" name="Picture 1" descr="axes_label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38" y="1627188"/>
            <a:ext cx="7497762" cy="494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240644" y="1663313"/>
            <a:ext cx="1196994" cy="9184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effectLst/>
                <a:latin typeface="Cambria"/>
                <a:ea typeface="ＭＳ 明朝"/>
                <a:cs typeface="Cambria"/>
              </a:rPr>
              <a:t>Fiyat</a:t>
            </a:r>
          </a:p>
        </p:txBody>
      </p:sp>
      <p:sp>
        <p:nvSpPr>
          <p:cNvPr id="9" name="Rectangle 8"/>
          <p:cNvSpPr/>
          <p:nvPr/>
        </p:nvSpPr>
        <p:spPr>
          <a:xfrm>
            <a:off x="8010471" y="6018038"/>
            <a:ext cx="1752518" cy="759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effectLst/>
                <a:latin typeface="Cambria"/>
                <a:ea typeface="ＭＳ 明朝"/>
                <a:cs typeface="Cambria"/>
              </a:rPr>
              <a:t>Miktar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90737" y="1709339"/>
            <a:ext cx="1196994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Arz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53663" y="3908834"/>
            <a:ext cx="3622510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 err="1">
                <a:effectLst/>
                <a:latin typeface="Cambria"/>
                <a:ea typeface="ＭＳ 明朝"/>
                <a:cs typeface="Cambria"/>
              </a:rPr>
              <a:t>Beanie'n</a:t>
            </a:r>
            <a:r>
              <a:rPr lang="tr-TR" sz="2000" dirty="0" err="1">
                <a:latin typeface="Cambria"/>
                <a:ea typeface="ＭＳ 明朝"/>
                <a:cs typeface="Cambria"/>
              </a:rPr>
              <a:t>in</a:t>
            </a:r>
            <a:r>
              <a:rPr lang="tr-TR" sz="2000" dirty="0">
                <a:latin typeface="Cambria"/>
                <a:ea typeface="ＭＳ 明朝"/>
                <a:cs typeface="Cambria"/>
              </a:rPr>
              <a:t> satma istekliliği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66795" y="4573007"/>
            <a:ext cx="3622510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 err="1">
                <a:effectLst/>
                <a:latin typeface="Cambria"/>
                <a:ea typeface="ＭＳ 明朝"/>
                <a:cs typeface="Cambria"/>
              </a:rPr>
              <a:t>Mitch'</a:t>
            </a:r>
            <a:r>
              <a:rPr lang="tr-TR" sz="2000" dirty="0" err="1">
                <a:latin typeface="Cambria"/>
                <a:ea typeface="ＭＳ 明朝"/>
                <a:cs typeface="Cambria"/>
              </a:rPr>
              <a:t>in</a:t>
            </a:r>
            <a:r>
              <a:rPr lang="tr-TR" sz="2000" dirty="0">
                <a:latin typeface="Cambria"/>
                <a:ea typeface="ＭＳ 明朝"/>
                <a:cs typeface="Cambria"/>
              </a:rPr>
              <a:t> satma istekliliği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17489" y="5284567"/>
            <a:ext cx="2993810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Frank'</a:t>
            </a:r>
            <a:r>
              <a:rPr lang="tr-TR" sz="2000" dirty="0">
                <a:latin typeface="Cambria"/>
                <a:ea typeface="ＭＳ 明朝"/>
                <a:cs typeface="Cambria"/>
              </a:rPr>
              <a:t>in satma istekliliği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92960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upply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38" y="2089151"/>
            <a:ext cx="3344862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frank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39" y="4113213"/>
            <a:ext cx="4556125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200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63" y="2509838"/>
            <a:ext cx="3122612" cy="35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itle 5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/>
            <a:r>
              <a:rPr lang="tr-TR" altLang="en-US" sz="4000" noProof="0" dirty="0">
                <a:latin typeface="Cambria"/>
                <a:cs typeface="Cambria"/>
              </a:rPr>
              <a:t>Üretici Fazlası: Grafik</a:t>
            </a:r>
          </a:p>
        </p:txBody>
      </p:sp>
      <p:pic>
        <p:nvPicPr>
          <p:cNvPr id="35845" name="Picture 2" descr="axes_label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1335088"/>
            <a:ext cx="570230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991760" y="4866039"/>
            <a:ext cx="3310789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Frank'</a:t>
            </a:r>
            <a:r>
              <a:rPr lang="tr-TR" sz="2000" dirty="0">
                <a:latin typeface="Cambria"/>
                <a:ea typeface="ＭＳ 明朝"/>
                <a:cs typeface="Cambria"/>
              </a:rPr>
              <a:t>in üretici fazlası ($5)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80851" y="6355985"/>
            <a:ext cx="2721645" cy="389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Cambria"/>
                <a:ea typeface="ＭＳ 明朝"/>
                <a:cs typeface="Cambria"/>
              </a:rPr>
              <a:t>$15/saat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47375" y="5714165"/>
            <a:ext cx="2721645" cy="5184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26002" y="1329773"/>
            <a:ext cx="1580073" cy="885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87008" y="2104083"/>
            <a:ext cx="801417" cy="454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Arz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48194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ee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1879601"/>
            <a:ext cx="5822950" cy="411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re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1123950"/>
            <a:ext cx="58229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1" descr="axes_label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64" y="1103313"/>
            <a:ext cx="66897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supply_demand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89" y="1439863"/>
            <a:ext cx="5311775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pe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816351"/>
            <a:ext cx="3289300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ceilin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1787526"/>
            <a:ext cx="6978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Title 50"/>
          <p:cNvSpPr>
            <a:spLocks noGrp="1"/>
          </p:cNvSpPr>
          <p:nvPr>
            <p:ph type="title" idx="4294967295"/>
          </p:nvPr>
        </p:nvSpPr>
        <p:spPr>
          <a:xfrm>
            <a:off x="48430" y="25825"/>
            <a:ext cx="12114191" cy="728663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Bağlayıcı Olmayan Tavan Fiyat</a:t>
            </a:r>
          </a:p>
        </p:txBody>
      </p:sp>
      <p:sp>
        <p:nvSpPr>
          <p:cNvPr id="9" name="Rectangle 8"/>
          <p:cNvSpPr/>
          <p:nvPr/>
        </p:nvSpPr>
        <p:spPr>
          <a:xfrm>
            <a:off x="8615680" y="2130581"/>
            <a:ext cx="294640" cy="3687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21867" y="5513015"/>
            <a:ext cx="328613" cy="308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55267" y="6008315"/>
            <a:ext cx="16020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Miktar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07962" y="3790046"/>
            <a:ext cx="327945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effectLst/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68868" y="1791913"/>
            <a:ext cx="577532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 err="1">
                <a:effectLst/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 err="1">
                <a:latin typeface="Cambria"/>
                <a:ea typeface="ＭＳ 明朝"/>
                <a:cs typeface="Cambria"/>
              </a:rPr>
              <a:t>Tavan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17801" y="1083733"/>
            <a:ext cx="872066" cy="48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effectLst/>
                <a:latin typeface="Cambria"/>
                <a:ea typeface="ＭＳ 明朝"/>
                <a:cs typeface="Cambria"/>
              </a:rPr>
              <a:t>Fiyat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20068" y="6084512"/>
            <a:ext cx="298132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7948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upply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4" y="1911351"/>
            <a:ext cx="3419475" cy="36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frank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6" y="2824164"/>
            <a:ext cx="5503863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mitch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4" y="2990851"/>
            <a:ext cx="4460875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30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2343150"/>
            <a:ext cx="3224212" cy="364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Title 6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/>
            <a:r>
              <a:rPr lang="tr-TR" altLang="en-US" sz="4000" noProof="0" dirty="0">
                <a:latin typeface="Cambria"/>
                <a:cs typeface="Cambria"/>
              </a:rPr>
              <a:t>Üretici Fazlası: Grafik</a:t>
            </a:r>
          </a:p>
        </p:txBody>
      </p:sp>
      <p:pic>
        <p:nvPicPr>
          <p:cNvPr id="37894" name="Picture 2" descr="axes_label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388" y="1165226"/>
            <a:ext cx="5829300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481901" y="1168658"/>
            <a:ext cx="1580073" cy="885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71342" y="1895582"/>
            <a:ext cx="801417" cy="454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Arz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55886" y="5631378"/>
            <a:ext cx="2721645" cy="5703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70411" y="6280169"/>
            <a:ext cx="2721645" cy="389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Cambria"/>
                <a:ea typeface="ＭＳ 明朝"/>
                <a:cs typeface="Cambria"/>
              </a:rPr>
              <a:t>$25/saat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84603" y="4761788"/>
            <a:ext cx="3310789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Frank'</a:t>
            </a:r>
            <a:r>
              <a:rPr lang="tr-TR" sz="2000" dirty="0">
                <a:latin typeface="Cambria"/>
                <a:ea typeface="ＭＳ 明朝"/>
                <a:cs typeface="Cambria"/>
              </a:rPr>
              <a:t>in üretici fazlası ($15)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817082" y="4222345"/>
            <a:ext cx="3310789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 err="1">
                <a:effectLst/>
                <a:latin typeface="Cambria"/>
                <a:ea typeface="ＭＳ 明朝"/>
                <a:cs typeface="Cambria"/>
              </a:rPr>
              <a:t>Mitch'</a:t>
            </a:r>
            <a:r>
              <a:rPr lang="tr-TR" sz="2000" dirty="0" err="1">
                <a:latin typeface="Cambria"/>
                <a:ea typeface="ＭＳ 明朝"/>
                <a:cs typeface="Cambria"/>
              </a:rPr>
              <a:t>in</a:t>
            </a:r>
            <a:r>
              <a:rPr lang="tr-TR" sz="2000" dirty="0">
                <a:latin typeface="Cambria"/>
                <a:ea typeface="ＭＳ 明朝"/>
                <a:cs typeface="Cambria"/>
              </a:rPr>
              <a:t> üretici fazlası ($5)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43104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76920" y="1745383"/>
            <a:ext cx="2682373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A51647-FEE2-2D47-B7BF-A55A6B77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2914"/>
            <a:ext cx="10972800" cy="2351087"/>
          </a:xfrm>
        </p:spPr>
        <p:txBody>
          <a:bodyPr/>
          <a:lstStyle/>
          <a:p>
            <a:r>
              <a:rPr lang="tr-TR" dirty="0">
                <a:ea typeface="MS PGothic" charset="0"/>
              </a:rPr>
              <a:t>"</a:t>
            </a:r>
            <a:r>
              <a:rPr lang="tr-TR" dirty="0" err="1">
                <a:ea typeface="MS PGothic" charset="0"/>
              </a:rPr>
              <a:t>Bourne</a:t>
            </a:r>
            <a:r>
              <a:rPr lang="tr-TR" dirty="0">
                <a:ea typeface="MS PGothic" charset="0"/>
              </a:rPr>
              <a:t> Identity"</a:t>
            </a:r>
          </a:p>
          <a:p>
            <a:pPr lvl="1"/>
            <a:r>
              <a:rPr lang="tr-TR" dirty="0">
                <a:ea typeface="MS PGothic" charset="0"/>
              </a:rPr>
              <a:t>Bir yabancıyı Paris'e götürmek için ne kadar para istersiniz?</a:t>
            </a:r>
          </a:p>
        </p:txBody>
      </p:sp>
      <p:pic>
        <p:nvPicPr>
          <p:cNvPr id="12" name="Picture 4" descr="Econ in Media.eps">
            <a:hlinkClick r:id="rId3"/>
            <a:extLst>
              <a:ext uri="{FF2B5EF4-FFF2-40B4-BE49-F238E27FC236}">
                <a16:creationId xmlns:a16="http://schemas.microsoft.com/office/drawing/2014/main" id="{08766390-3BAA-EF4E-A935-61C5D52AD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6" t="18303" r="22078" b="25455"/>
          <a:stretch>
            <a:fillRect/>
          </a:stretch>
        </p:blipFill>
        <p:spPr bwMode="auto">
          <a:xfrm>
            <a:off x="5063067" y="4718050"/>
            <a:ext cx="2065867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A1EF425-04C0-7842-AD8D-3ACDC6AD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ea typeface="MS PGothic" charset="0"/>
              </a:rPr>
              <a:t>Ekonomi: </a:t>
            </a:r>
            <a:r>
              <a:rPr lang="tr-TR" i="1" dirty="0" err="1">
                <a:ea typeface="MS PGothic" charset="0"/>
              </a:rPr>
              <a:t>Bourne</a:t>
            </a:r>
            <a:r>
              <a:rPr lang="tr-TR" i="1" dirty="0">
                <a:ea typeface="MS PGothic" charset="0"/>
              </a:rPr>
              <a:t> Identity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29191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76920" y="1745383"/>
            <a:ext cx="2682373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A51647-FEE2-2D47-B7BF-A55A6B77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2914"/>
            <a:ext cx="10972800" cy="2351087"/>
          </a:xfrm>
        </p:spPr>
        <p:txBody>
          <a:bodyPr/>
          <a:lstStyle/>
          <a:p>
            <a:r>
              <a:rPr lang="tr-TR" dirty="0">
                <a:ea typeface="MS PGothic" charset="0"/>
              </a:rPr>
              <a:t>"</a:t>
            </a:r>
            <a:r>
              <a:rPr lang="tr-TR" dirty="0" err="1">
                <a:ea typeface="MS PGothic" charset="0"/>
              </a:rPr>
              <a:t>Just</a:t>
            </a:r>
            <a:r>
              <a:rPr lang="tr-TR" dirty="0">
                <a:ea typeface="MS PGothic" charset="0"/>
              </a:rPr>
              <a:t> </a:t>
            </a:r>
            <a:r>
              <a:rPr lang="tr-TR" dirty="0" err="1">
                <a:ea typeface="MS PGothic" charset="0"/>
              </a:rPr>
              <a:t>Go</a:t>
            </a:r>
            <a:r>
              <a:rPr lang="tr-TR" dirty="0">
                <a:ea typeface="MS PGothic" charset="0"/>
              </a:rPr>
              <a:t> </a:t>
            </a:r>
            <a:r>
              <a:rPr lang="tr-TR" dirty="0" err="1">
                <a:ea typeface="MS PGothic" charset="0"/>
              </a:rPr>
              <a:t>With</a:t>
            </a:r>
            <a:r>
              <a:rPr lang="tr-TR" dirty="0">
                <a:ea typeface="MS PGothic" charset="0"/>
              </a:rPr>
              <a:t> </a:t>
            </a:r>
            <a:r>
              <a:rPr lang="tr-TR" dirty="0" err="1">
                <a:ea typeface="MS PGothic" charset="0"/>
              </a:rPr>
              <a:t>It</a:t>
            </a:r>
            <a:r>
              <a:rPr lang="tr-TR" dirty="0">
                <a:ea typeface="MS PGothic" charset="0"/>
              </a:rPr>
              <a:t>"</a:t>
            </a:r>
          </a:p>
          <a:p>
            <a:pPr lvl="1"/>
            <a:r>
              <a:rPr lang="tr-TR" dirty="0">
                <a:ea typeface="MS PGothic" charset="0"/>
              </a:rPr>
              <a:t>Bu klip satın alma istekliliği, satma istekliliği, tüketici fazlası, ve üretici fazlasını örneklendiriyor.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A1EF425-04C0-7842-AD8D-3ACDC6AD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ea typeface="MS PGothic" charset="0"/>
              </a:rPr>
              <a:t>Ekonomi: </a:t>
            </a:r>
            <a:r>
              <a:rPr lang="tr-TR" i="1" dirty="0" err="1">
                <a:ea typeface="MS PGothic" charset="0"/>
              </a:rPr>
              <a:t>Just</a:t>
            </a:r>
            <a:r>
              <a:rPr lang="tr-TR" i="1" dirty="0">
                <a:ea typeface="MS PGothic" charset="0"/>
              </a:rPr>
              <a:t> </a:t>
            </a:r>
            <a:r>
              <a:rPr lang="tr-TR" i="1" dirty="0" err="1">
                <a:ea typeface="MS PGothic" charset="0"/>
              </a:rPr>
              <a:t>Go</a:t>
            </a:r>
            <a:r>
              <a:rPr lang="tr-TR" i="1" dirty="0">
                <a:ea typeface="MS PGothic" charset="0"/>
              </a:rPr>
              <a:t> </a:t>
            </a:r>
            <a:r>
              <a:rPr lang="tr-TR" i="1" dirty="0" err="1">
                <a:ea typeface="MS PGothic" charset="0"/>
              </a:rPr>
              <a:t>With</a:t>
            </a:r>
            <a:r>
              <a:rPr lang="tr-TR" i="1" dirty="0">
                <a:ea typeface="MS PGothic" charset="0"/>
              </a:rPr>
              <a:t> </a:t>
            </a:r>
            <a:r>
              <a:rPr lang="tr-TR" i="1" dirty="0" err="1">
                <a:ea typeface="MS PGothic" charset="0"/>
              </a:rPr>
              <a:t>It</a:t>
            </a:r>
            <a:endParaRPr lang="tr-TR" dirty="0"/>
          </a:p>
        </p:txBody>
      </p:sp>
      <p:pic>
        <p:nvPicPr>
          <p:cNvPr id="6" name="Picture 4" descr="Econ in Media.eps">
            <a:hlinkClick r:id="rId3"/>
            <a:extLst>
              <a:ext uri="{FF2B5EF4-FFF2-40B4-BE49-F238E27FC236}">
                <a16:creationId xmlns:a16="http://schemas.microsoft.com/office/drawing/2014/main" id="{69010753-2837-F544-BB9B-D4D43029B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6" t="18303" r="22078" b="25455"/>
          <a:stretch>
            <a:fillRect/>
          </a:stretch>
        </p:blipFill>
        <p:spPr bwMode="auto">
          <a:xfrm>
            <a:off x="5063067" y="4718050"/>
            <a:ext cx="2065867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6611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Tüketici ve Üretici Fazlası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Tüketici Fazlası grafik olarak: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Talep eğrisinin yüksekliği ürünün o birimi için en yüksek ödeme istekliliğidir.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Tüketici fazlası satın alınan tüm ürünler için talep eğrisinin altındaki ve fiyatın üstündeki tüm alandır.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Önemli konsept: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Tüketiciler, tüketici fazlasını sadece gerçekten satın aldıkları ürünlerden alırlar!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Tüketici fazlası (TF) talep eğrisin altındaki tüm alan değildir.</a:t>
            </a:r>
          </a:p>
        </p:txBody>
      </p:sp>
    </p:spTree>
    <p:extLst>
      <p:ext uri="{BB962C8B-B14F-4D97-AF65-F5344CB8AC3E}">
        <p14:creationId xmlns:p14="http://schemas.microsoft.com/office/powerpoint/2010/main" val="135853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Tüketici ve Üretici Fazlası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Üretici fazlası grafik olarak: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Arz eğrisinin yüksekliği ürünün o birimi için en düşük satma istekliliğidir.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Üretici fazlası satılan tüm ürünler için arz eğrisinin üstündeki ve fiyatın altındaki tüm alandır.</a:t>
            </a:r>
            <a:endParaRPr lang="tr-TR" altLang="ja-JP" sz="2400" noProof="0" dirty="0">
              <a:latin typeface="Cambria"/>
              <a:cs typeface="Cambria"/>
            </a:endParaRP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Önemli konsept: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Firmalar üretici fazlasını sadece gerçekten sattıkları üründen alırlar!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Üretici fazlası (ÜF) arz eğrisin üstündeki tüm alan değildir.</a:t>
            </a:r>
          </a:p>
          <a:p>
            <a:pPr>
              <a:buFont typeface="Arial" panose="020B0604020202020204" pitchFamily="34" charset="0"/>
              <a:buNone/>
            </a:pPr>
            <a:endParaRPr lang="tr-TR" altLang="en-US" sz="2800" noProof="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2644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Piyasa Etkinliği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pPr eaLnBrk="1" hangingPunct="1"/>
            <a:r>
              <a:rPr lang="tr-TR" altLang="en-US" sz="2800" noProof="0" dirty="0">
                <a:solidFill>
                  <a:srgbClr val="FF0000"/>
                </a:solidFill>
                <a:latin typeface="Cambria"/>
                <a:cs typeface="Cambria"/>
              </a:rPr>
              <a:t>Toplam fazla (ya da toplum refahı)</a:t>
            </a:r>
            <a:r>
              <a:rPr lang="tr-TR" altLang="en-US" sz="2800" noProof="0" dirty="0">
                <a:latin typeface="Cambria"/>
                <a:cs typeface="Cambria"/>
              </a:rPr>
              <a:t> toplumun toplam refahını ölçer.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Toplam Fazla = TF + ÜF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Serbest piyasada gönüllü ticaret ile: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Tüketiciler, piyasa fiyatı satın alma istekliliklerine eşit olana kadar satın alırlar.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Üreticiler piyasa fiyatı satma istekliliklerine eşit olana kadar satmaya devam ederler.</a:t>
            </a:r>
          </a:p>
          <a:p>
            <a:pPr eaLnBrk="1" hangingPunct="1"/>
            <a:r>
              <a:rPr lang="tr-TR" altLang="en-US" sz="2800" noProof="0" dirty="0">
                <a:solidFill>
                  <a:srgbClr val="FF0000"/>
                </a:solidFill>
                <a:latin typeface="Cambria"/>
                <a:cs typeface="Cambria"/>
              </a:rPr>
              <a:t>Etkinlik</a:t>
            </a:r>
          </a:p>
          <a:p>
            <a:pPr lvl="1" eaLnBrk="1" hangingPunct="1"/>
            <a:r>
              <a:rPr lang="tr-TR" altLang="en-US" sz="2400" noProof="0" dirty="0">
                <a:solidFill>
                  <a:srgbClr val="FF0000"/>
                </a:solidFill>
                <a:latin typeface="Cambria"/>
                <a:cs typeface="Cambria"/>
              </a:rPr>
              <a:t>Piyasada toplam fazla maksimize edildiğinde gerçekleşir.</a:t>
            </a:r>
          </a:p>
        </p:txBody>
      </p:sp>
    </p:spTree>
    <p:extLst>
      <p:ext uri="{BB962C8B-B14F-4D97-AF65-F5344CB8AC3E}">
        <p14:creationId xmlns:p14="http://schemas.microsoft.com/office/powerpoint/2010/main" val="266768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 descr="ax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38" y="1250951"/>
            <a:ext cx="7262812" cy="52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deman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1462088"/>
            <a:ext cx="5656262" cy="408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consumer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3" y="1520826"/>
            <a:ext cx="2584450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supply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3" y="1819275"/>
            <a:ext cx="5516562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surplu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9" y="3582989"/>
            <a:ext cx="2630487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prices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75" y="1763713"/>
            <a:ext cx="558800" cy="283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Title 8"/>
          <p:cNvSpPr>
            <a:spLocks noGrp="1"/>
          </p:cNvSpPr>
          <p:nvPr>
            <p:ph type="title"/>
          </p:nvPr>
        </p:nvSpPr>
        <p:spPr>
          <a:xfrm>
            <a:off x="1981200" y="-177800"/>
            <a:ext cx="8229600" cy="1143000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Süt için TF ve ÜF</a:t>
            </a:r>
          </a:p>
        </p:txBody>
      </p:sp>
      <p:pic>
        <p:nvPicPr>
          <p:cNvPr id="48136" name="Picture 5" descr="I:\DirkTextbookN\Jpegs(All)\VOLUME_1_MICRO_Class-test\10_PRINECO_CH0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66"/>
          <a:stretch>
            <a:fillRect/>
          </a:stretch>
        </p:blipFill>
        <p:spPr bwMode="auto">
          <a:xfrm>
            <a:off x="8476255" y="68553"/>
            <a:ext cx="530225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e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25" y="3273425"/>
            <a:ext cx="381635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903754" y="1291863"/>
            <a:ext cx="1580073" cy="885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01810" y="6104256"/>
            <a:ext cx="3079116" cy="5495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82067" y="1754946"/>
            <a:ext cx="626095" cy="405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Arz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92300" y="5290736"/>
            <a:ext cx="720118" cy="405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Talep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67891" y="3774302"/>
            <a:ext cx="720118" cy="5402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Üretici Fazlası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39247" y="2770473"/>
            <a:ext cx="927118" cy="5402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Tüketici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Fazlası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98617" y="6078811"/>
            <a:ext cx="414562" cy="2614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76921" y="3492276"/>
            <a:ext cx="414562" cy="2614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887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>
          <a:xfrm>
            <a:off x="1676400" y="24063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Vergi, Refah ve Kayıp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1676400" y="1582738"/>
            <a:ext cx="5938838" cy="4895850"/>
          </a:xfrm>
        </p:spPr>
        <p:txBody>
          <a:bodyPr/>
          <a:lstStyle/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Neden vergi öderiz?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Kamusal ürünler için, polis, yollar, okullar, vs. 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Vergi çeşitleri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Gelir, maaş, tüzel, satış, tüketim, mülk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Tüketim vergisi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Belli ürüne uygulanan vergi; alkol, tütün, benzin.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Vergi etkisi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Vergi yükünü çeken grubu (tüketici ya da üretici) belirtir.</a:t>
            </a:r>
          </a:p>
        </p:txBody>
      </p:sp>
      <p:pic>
        <p:nvPicPr>
          <p:cNvPr id="27652" name="Picture 7" descr="I:\DirkTextbookN\Jpegs(All)\VOLUME_1_MICRO_Class-test\08_PRINECO_CH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51" y="3792539"/>
            <a:ext cx="2157413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6" descr="G:\DirkTextbookN\Jpegs(All)\NewjpgsJuly\dreamstimesmall_563891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2" r="12672" b="19423"/>
          <a:stretch>
            <a:fillRect/>
          </a:stretch>
        </p:blipFill>
        <p:spPr bwMode="auto">
          <a:xfrm>
            <a:off x="7794626" y="1657350"/>
            <a:ext cx="2125663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78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 descr="ax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4" y="1193801"/>
            <a:ext cx="6427787" cy="534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supply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25" y="1751014"/>
            <a:ext cx="465455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d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63" y="1666876"/>
            <a:ext cx="4506912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d2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63" y="2663826"/>
            <a:ext cx="5541962" cy="30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e1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1" y="3262314"/>
            <a:ext cx="4113213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e2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2720975"/>
            <a:ext cx="3867150" cy="359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ax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797175"/>
            <a:ext cx="763588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8" name="Title 10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Tüketici Üzerindeki Vergi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25999" y="1216044"/>
            <a:ext cx="1580073" cy="885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15364" y="6111379"/>
            <a:ext cx="1706532" cy="6897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44913" y="1733303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56113" y="5126935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89167" y="5430972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65535" y="3146946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50892" y="2769969"/>
            <a:ext cx="1159026" cy="4464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Alıcının Ödediği Fiyat: $4.50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15144" y="3292818"/>
            <a:ext cx="1220089" cy="3689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Vergisiz Fiyat: $4.00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71357" y="3767952"/>
            <a:ext cx="1109172" cy="405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ctr"/>
            <a:r>
              <a:rPr lang="tr-TR" sz="1200" b="1" dirty="0">
                <a:latin typeface="Cambria"/>
                <a:ea typeface="ＭＳ 明朝"/>
                <a:cs typeface="Cambria"/>
              </a:rPr>
              <a:t>Satıcının Aldığı Fiyat: $3.50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51666" y="3122226"/>
            <a:ext cx="1973520" cy="8203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Tüketici üzerindeki vergi yükü talep eğrisini vergi kadar ($1.00) aşağı kaydırır.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01375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 descr="ax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1201738"/>
            <a:ext cx="6475412" cy="538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deman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050" y="1843088"/>
            <a:ext cx="4465638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s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4" y="1768475"/>
            <a:ext cx="4738687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e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39" y="3290889"/>
            <a:ext cx="41433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s2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3" y="1511301"/>
            <a:ext cx="5656262" cy="272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ax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8" y="2854326"/>
            <a:ext cx="768350" cy="136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e2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9" y="2744789"/>
            <a:ext cx="3621087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6" name="Title 9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Üretici Üzerindeki Vergi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69245" y="3114156"/>
            <a:ext cx="1831352" cy="8487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Üretici üzerindeki vergi yükü arz eğrisini vergi kadar ($1.00) sola kaydırır.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30038" y="6111379"/>
            <a:ext cx="1877185" cy="6897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6995" y="1216044"/>
            <a:ext cx="1738080" cy="885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83580" y="1774665"/>
            <a:ext cx="321286" cy="405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17600" y="1516853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63205" y="3198734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6716" y="2769969"/>
            <a:ext cx="1198654" cy="4464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Alıcının Ödediği Fiyat: $4.50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54139" y="3310937"/>
            <a:ext cx="1342098" cy="4464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Vergisiz Fiyat: $4.00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09269" y="3815337"/>
            <a:ext cx="1109172" cy="405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Satıcının Aldığı Fiyat: $3.50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207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ee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983163"/>
            <a:ext cx="5780088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re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004889"/>
            <a:ext cx="5780088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1" descr="axes_label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93776"/>
            <a:ext cx="6738938" cy="55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upply_demand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89" y="1327151"/>
            <a:ext cx="4587875" cy="44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p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4" y="1619250"/>
            <a:ext cx="3368675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pe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1" y="3841751"/>
            <a:ext cx="315912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price_cieling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6" y="4881564"/>
            <a:ext cx="6996113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hortage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4" y="4941889"/>
            <a:ext cx="1965325" cy="154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itle 9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12192000" cy="728663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Bağlayıcı Olan Tavan Fiyat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05230" y="6262312"/>
            <a:ext cx="360740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77734" y="6262312"/>
            <a:ext cx="298132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43200" y="6245378"/>
            <a:ext cx="298132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19666" y="4907645"/>
            <a:ext cx="577533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 err="1">
                <a:latin typeface="Cambria"/>
                <a:ea typeface="ＭＳ 明朝"/>
                <a:cs typeface="Cambria"/>
              </a:rPr>
              <a:t>Tavan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78932" y="3849312"/>
            <a:ext cx="577533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838333" y="6155267"/>
            <a:ext cx="1754400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65665" y="1016000"/>
            <a:ext cx="1424201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96332" y="1673378"/>
            <a:ext cx="1000868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50631" y="1584477"/>
            <a:ext cx="1000868" cy="2739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E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922998" y="1588712"/>
            <a:ext cx="398041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KD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79999" y="5525712"/>
            <a:ext cx="413282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KD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77633" y="5228167"/>
            <a:ext cx="1419967" cy="2709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Cambria"/>
                <a:ea typeface="ＭＳ 明朝"/>
                <a:cs typeface="Cambria"/>
              </a:rPr>
              <a:t>Eksiklik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89126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Sonuç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Eğer vergi üretici üzerine uygulanırsa: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Vergi yükünün bir kısmını tüketici üzerine yüklemek için, firmalar fiyatları arttıracak.</a:t>
            </a:r>
          </a:p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Eğer vergi tüketici üzerine yüklenirse: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Piyasa fiyatı düştüğü için, vergi yükünün bir kısmı üretici üzerine yüklenecek.</a:t>
            </a:r>
          </a:p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Sonuç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Vergi tüketici ya da üretici üzerine uygulandığında, son vergi etkisi aynıdır! </a:t>
            </a:r>
          </a:p>
        </p:txBody>
      </p:sp>
    </p:spTree>
    <p:extLst>
      <p:ext uri="{BB962C8B-B14F-4D97-AF65-F5344CB8AC3E}">
        <p14:creationId xmlns:p14="http://schemas.microsoft.com/office/powerpoint/2010/main" val="41011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Kayıp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1981199" y="1712913"/>
            <a:ext cx="8708571" cy="4895850"/>
          </a:xfrm>
        </p:spPr>
        <p:txBody>
          <a:bodyPr/>
          <a:lstStyle/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Önceki grafiklerde, verginin fiyat ve miktar etkisi vardır.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Fiyat arttı.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Piyasada işlem gören (ticarette kullanılan) miktar azaldı.</a:t>
            </a:r>
          </a:p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Kayıp: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Verginin ekonomik refah olarak topluma maliyetidir.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Ticaret miktarındaki azalmadan dolayı gerçekleşir.</a:t>
            </a:r>
          </a:p>
        </p:txBody>
      </p:sp>
    </p:spTree>
    <p:extLst>
      <p:ext uri="{BB962C8B-B14F-4D97-AF65-F5344CB8AC3E}">
        <p14:creationId xmlns:p14="http://schemas.microsoft.com/office/powerpoint/2010/main" val="357203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iangl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650" y="2289175"/>
            <a:ext cx="120650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0" name="Picture 1" descr="graph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1146176"/>
            <a:ext cx="7427912" cy="53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Title 3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Kayıp</a:t>
            </a:r>
          </a:p>
        </p:txBody>
      </p:sp>
      <p:sp>
        <p:nvSpPr>
          <p:cNvPr id="5" name="Rectangle 4"/>
          <p:cNvSpPr/>
          <p:nvPr/>
        </p:nvSpPr>
        <p:spPr>
          <a:xfrm>
            <a:off x="2649319" y="1178136"/>
            <a:ext cx="1738080" cy="885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23985" y="6074984"/>
            <a:ext cx="1738080" cy="6649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11049" y="1857271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469076" y="4985538"/>
            <a:ext cx="427633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49114" y="5583370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6302" y="3118518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19562" y="2722583"/>
            <a:ext cx="1167615" cy="4464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Alıcının Ödediği Fiyat: $4.50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6956" y="3254075"/>
            <a:ext cx="1220089" cy="4464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Vergisiz Fiyat: $4.00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46667" y="3786906"/>
            <a:ext cx="1220089" cy="405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Satıcının Aldığı Fiyat: $3.50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56729" y="2306920"/>
            <a:ext cx="1109172" cy="405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Kayıp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77761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>
          <a:xfrm>
            <a:off x="1834261" y="20993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Vergi ve Kayıp: İnelastik Talep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1763713" y="1712913"/>
            <a:ext cx="7612062" cy="4895850"/>
          </a:xfrm>
        </p:spPr>
        <p:txBody>
          <a:bodyPr/>
          <a:lstStyle/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Vergi kime (tüketici ya da üretici) uygulanırsa uygulansın vergi etkisi yani sonuç aynıdır.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Ama, talebin ve arzın </a:t>
            </a:r>
            <a:r>
              <a:rPr lang="tr-TR" altLang="en-US" sz="2400" u="sng" noProof="0" dirty="0">
                <a:latin typeface="Cambria"/>
                <a:cs typeface="Cambria"/>
              </a:rPr>
              <a:t>göreceli </a:t>
            </a:r>
            <a:r>
              <a:rPr lang="tr-TR" altLang="en-US" sz="2400" u="sng" dirty="0"/>
              <a:t>e</a:t>
            </a:r>
            <a:r>
              <a:rPr lang="tr-TR" altLang="en-US" sz="2400" u="sng" noProof="0" dirty="0" err="1">
                <a:latin typeface="Cambria"/>
                <a:cs typeface="Cambria"/>
              </a:rPr>
              <a:t>snekliği</a:t>
            </a:r>
            <a:r>
              <a:rPr lang="tr-TR" altLang="en-US" sz="2400" noProof="0" dirty="0">
                <a:latin typeface="Cambria"/>
                <a:cs typeface="Cambria"/>
              </a:rPr>
              <a:t> vergi etkisini değiştirebilir.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Hükümet neden </a:t>
            </a:r>
            <a:r>
              <a:rPr lang="tr-TR" altLang="en-US" sz="2800" noProof="0" dirty="0">
                <a:solidFill>
                  <a:srgbClr val="FF0000"/>
                </a:solidFill>
                <a:latin typeface="Cambria"/>
                <a:cs typeface="Cambria"/>
              </a:rPr>
              <a:t>talebi fazlasıyla inelastik</a:t>
            </a:r>
            <a:r>
              <a:rPr lang="tr-TR" altLang="en-US" sz="2800" noProof="0" dirty="0">
                <a:latin typeface="Cambria"/>
                <a:cs typeface="Cambria"/>
              </a:rPr>
              <a:t> olan ürünlere </a:t>
            </a:r>
            <a:r>
              <a:rPr lang="tr-TR" altLang="en-US" sz="2800" noProof="0" dirty="0">
                <a:solidFill>
                  <a:srgbClr val="FF0000"/>
                </a:solidFill>
                <a:latin typeface="Cambria"/>
                <a:cs typeface="Cambria"/>
              </a:rPr>
              <a:t>vergi</a:t>
            </a:r>
            <a:r>
              <a:rPr lang="tr-TR" altLang="en-US" sz="2800" noProof="0" dirty="0">
                <a:latin typeface="Cambria"/>
                <a:cs typeface="Cambria"/>
              </a:rPr>
              <a:t> uygulamak ister?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İkamesi yoktur (sabit vergi gelirini garanti eder).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Satın alınan miktar çok fazla değişmez (ya da hiç değişmez eğer tam inelastik ise)</a:t>
            </a:r>
          </a:p>
          <a:p>
            <a:pPr lvl="2" eaLnBrk="1" hangingPunct="1"/>
            <a:r>
              <a:rPr lang="tr-TR" altLang="en-US" sz="2000" noProof="0" dirty="0">
                <a:solidFill>
                  <a:srgbClr val="FF0000"/>
                </a:solidFill>
                <a:latin typeface="Cambria"/>
                <a:ea typeface="Cambria"/>
                <a:cs typeface="Cambria"/>
              </a:rPr>
              <a:t>Bu ya çok küçük ya da sıfır kayıp demektir!</a:t>
            </a:r>
          </a:p>
        </p:txBody>
      </p:sp>
      <p:pic>
        <p:nvPicPr>
          <p:cNvPr id="33796" name="Picture 7" descr="I:\DirkTextbookN\Jpegs(All)\VOLUME_1_MICRO_Class-test\08_PRINECO_CH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851" y="4557713"/>
            <a:ext cx="1533525" cy="21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94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olo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225" y="2089151"/>
            <a:ext cx="1093788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tax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414" y="3167064"/>
            <a:ext cx="1889125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lo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075" y="2089151"/>
            <a:ext cx="1093788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itle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9" y="5184775"/>
            <a:ext cx="60864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1951039"/>
            <a:ext cx="3062288" cy="288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2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225" y="1951039"/>
            <a:ext cx="254635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d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075" y="1946275"/>
            <a:ext cx="3062288" cy="288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e1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4" y="3524251"/>
            <a:ext cx="1730375" cy="161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p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9" y="3071813"/>
            <a:ext cx="1730375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203680" y="1"/>
            <a:ext cx="10340276" cy="1527175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tr-TR" noProof="0" dirty="0">
                <a:latin typeface="Cambria"/>
                <a:cs typeface="Cambria"/>
              </a:rPr>
              <a:t>Tam İnelastik Talep ile Vergi ve Kayıp</a:t>
            </a:r>
          </a:p>
        </p:txBody>
      </p:sp>
      <p:pic>
        <p:nvPicPr>
          <p:cNvPr id="67595" name="Picture 4" descr="axes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041525"/>
            <a:ext cx="8532812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672784" y="1936319"/>
            <a:ext cx="567892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84169" y="1956037"/>
            <a:ext cx="666757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375949" y="4845150"/>
            <a:ext cx="1217327" cy="465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106126" y="4845914"/>
            <a:ext cx="1217327" cy="465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00009" y="1885703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96529" y="1981239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366527" y="1906184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491080" y="2654131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96302" y="3696632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ÜF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78123" y="2626462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389962" y="3799649"/>
            <a:ext cx="219442" cy="2082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ÜF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74116" y="4505996"/>
            <a:ext cx="219442" cy="252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194814" y="4554146"/>
            <a:ext cx="219442" cy="252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79460" y="5185329"/>
            <a:ext cx="1147638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Vergiden Önce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85458" y="5167137"/>
            <a:ext cx="1147638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Vergiden Sonra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695828" y="3053612"/>
            <a:ext cx="241386" cy="2772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706058" y="3452414"/>
            <a:ext cx="241386" cy="2772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862824" y="3541885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199950" y="4922385"/>
            <a:ext cx="298206" cy="300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901692" y="4904196"/>
            <a:ext cx="298206" cy="300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941753" y="3251964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Vergi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060132" y="3270918"/>
            <a:ext cx="635837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Vergi Geliri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9307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ax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6" y="3498850"/>
            <a:ext cx="239236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triblu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89" y="2828925"/>
            <a:ext cx="746125" cy="18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Picture 4" descr="axe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88" y="2208214"/>
            <a:ext cx="8324850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d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2254250"/>
            <a:ext cx="27940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itl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5143500"/>
            <a:ext cx="58562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s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1" y="2828925"/>
            <a:ext cx="995363" cy="18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p1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9" y="3659189"/>
            <a:ext cx="1570037" cy="149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dwl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863" y="3333751"/>
            <a:ext cx="126365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s2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38" y="2208214"/>
            <a:ext cx="2335212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sd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235200"/>
            <a:ext cx="3043238" cy="290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208338"/>
            <a:ext cx="11049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981199" y="1"/>
            <a:ext cx="8586543" cy="1527175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tr-TR" noProof="0" dirty="0">
                <a:latin typeface="Cambria"/>
                <a:cs typeface="Cambria"/>
              </a:rPr>
              <a:t>Elastik Talep ile Vergi ve Kayıp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71818" y="2154297"/>
            <a:ext cx="567892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29963" y="2126629"/>
            <a:ext cx="624681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645317" y="4885578"/>
            <a:ext cx="914595" cy="385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15685" y="4895819"/>
            <a:ext cx="914595" cy="385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70372" y="5137943"/>
            <a:ext cx="1147638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Vergiden Önce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605769" y="5138705"/>
            <a:ext cx="1147638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Vergiden Sonra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16674" y="4477565"/>
            <a:ext cx="219442" cy="252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28443" y="2132112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688017" y="2237127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76971" y="2105208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75774" y="4922385"/>
            <a:ext cx="298206" cy="300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986237" y="4950818"/>
            <a:ext cx="298206" cy="300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8925" y="4942105"/>
            <a:ext cx="298206" cy="300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095204" y="4459374"/>
            <a:ext cx="219442" cy="252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090294" y="3617704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731856" y="3916577"/>
            <a:ext cx="246451" cy="2941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3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70520" y="3651989"/>
            <a:ext cx="246451" cy="2941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772996" y="3368447"/>
            <a:ext cx="224046" cy="2941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669195" y="3402345"/>
            <a:ext cx="298206" cy="2998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79428" y="3876972"/>
            <a:ext cx="298206" cy="2998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ÜF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200262" y="4095855"/>
            <a:ext cx="224046" cy="2048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ÜF</a:t>
            </a:r>
            <a:endParaRPr lang="tr-TR" sz="14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177492" y="3281572"/>
            <a:ext cx="271096" cy="2048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TF</a:t>
            </a:r>
            <a:endParaRPr lang="tr-TR" sz="14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074724" y="4398715"/>
            <a:ext cx="578034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Vergi Geliri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644145" y="3319069"/>
            <a:ext cx="578034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Kayıp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64964" y="3621579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Vergi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658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yellow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1" y="3498851"/>
            <a:ext cx="112871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re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38" y="3937001"/>
            <a:ext cx="1344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red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38" y="3519488"/>
            <a:ext cx="989012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d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4" y="1995488"/>
            <a:ext cx="2847975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p1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6" y="3248026"/>
            <a:ext cx="1344613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green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4" y="2470151"/>
            <a:ext cx="593725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s2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38" y="1860550"/>
            <a:ext cx="27686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titles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9" y="4967289"/>
            <a:ext cx="61499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p3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76" y="3213101"/>
            <a:ext cx="792163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90" name="Title 15"/>
          <p:cNvSpPr>
            <a:spLocks noGrp="1"/>
          </p:cNvSpPr>
          <p:nvPr>
            <p:ph type="title"/>
          </p:nvPr>
        </p:nvSpPr>
        <p:spPr>
          <a:xfrm>
            <a:off x="1981200" y="1"/>
            <a:ext cx="9619622" cy="1527175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Tam Elastik Talep ile Vergi ve Kayıp</a:t>
            </a:r>
          </a:p>
        </p:txBody>
      </p:sp>
      <p:pic>
        <p:nvPicPr>
          <p:cNvPr id="10" name="Picture 9" descr="p1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0" y="1868489"/>
            <a:ext cx="3341688" cy="300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92" name="Picture 4" descr="axes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6" y="2060576"/>
            <a:ext cx="8621713" cy="29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560523" y="2050047"/>
            <a:ext cx="567892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425572" y="1964751"/>
            <a:ext cx="567892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33592" y="4627868"/>
            <a:ext cx="755864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562802" y="4628631"/>
            <a:ext cx="755864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58809" y="1970998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517418" y="1886466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072717" y="1820889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45825" y="4654597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25302" y="4674316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17916" y="4656127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853349" y="3428159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82770" y="3835681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3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08628" y="3323908"/>
            <a:ext cx="581119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r>
              <a:rPr lang="tr-TR" sz="1600" dirty="0">
                <a:latin typeface="Cambria"/>
                <a:ea typeface="ＭＳ 明朝"/>
                <a:cs typeface="Cambria"/>
              </a:rPr>
              <a:t>=F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44077" y="3399726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654331" y="3381535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37883" y="4025991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ÜF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300316" y="3638186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ÜF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033075" y="3581322"/>
            <a:ext cx="528290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Kayıp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40682" y="2249260"/>
            <a:ext cx="581119" cy="5317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Vergi Geliri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21626" y="4948398"/>
            <a:ext cx="1147638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Vergiden Önce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131879" y="4939682"/>
            <a:ext cx="1147638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Vergiden Sonra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1421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yellow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3267075"/>
            <a:ext cx="850900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re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13" y="4140201"/>
            <a:ext cx="2000250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blue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14" y="2565400"/>
            <a:ext cx="193198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green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13" y="3221039"/>
            <a:ext cx="2000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2" descr="ax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38" y="1100138"/>
            <a:ext cx="6646862" cy="531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bracket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3232151"/>
            <a:ext cx="1379538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2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401" y="1736726"/>
            <a:ext cx="5059363" cy="397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sd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5" y="1781176"/>
            <a:ext cx="5151438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e1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8" y="3162301"/>
            <a:ext cx="32893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e2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401" y="2933700"/>
            <a:ext cx="2436813" cy="326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5$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9" y="4062414"/>
            <a:ext cx="2276475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8" name="Title 13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Gerçekçi Örnek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97451" y="1130750"/>
            <a:ext cx="1047466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951683" y="6002837"/>
            <a:ext cx="1267434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25359" y="2397476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96324" y="2028625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209482" y="3990423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88362" y="4654596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ÜF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908073" y="2835721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47735" y="3679309"/>
            <a:ext cx="703154" cy="3631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Vergi Geliri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35156" y="3606749"/>
            <a:ext cx="436604" cy="2255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Kayıp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0190" y="3547389"/>
            <a:ext cx="1245681" cy="3631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Vergi Artışı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47636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 descr="FIG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61" y="3011"/>
            <a:ext cx="9607163" cy="676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33899" y="12561"/>
            <a:ext cx="9621076" cy="300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b="1" u="sng" dirty="0">
                <a:latin typeface="Cambria"/>
                <a:ea typeface="ＭＳ 明朝"/>
                <a:cs typeface="Cambria"/>
              </a:rPr>
              <a:t>Kayıp ve Vergi Geliri İncelemesi</a:t>
            </a:r>
            <a:endParaRPr lang="tr-TR" sz="2000" b="1" u="sng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22490" y="287203"/>
            <a:ext cx="711948" cy="2719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Fiyat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61156" y="2534083"/>
            <a:ext cx="711948" cy="2719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Fiyat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2433" y="4544031"/>
            <a:ext cx="711948" cy="2719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Fiyat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21877" y="2346064"/>
            <a:ext cx="711948" cy="2719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Fiyat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21877" y="327403"/>
            <a:ext cx="711948" cy="2719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Fiyat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87718" y="1887062"/>
            <a:ext cx="114659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Miktar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2651" y="4105510"/>
            <a:ext cx="114659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Miktar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28728" y="1868871"/>
            <a:ext cx="114659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Miktar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376117" y="4105510"/>
            <a:ext cx="114659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Miktar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07429" y="6351626"/>
            <a:ext cx="114659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Miktar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49206" y="2105803"/>
            <a:ext cx="114659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Vergi Yok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428632" y="2059180"/>
            <a:ext cx="126125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Küçük Vergi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476777" y="4306060"/>
            <a:ext cx="126125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Büyük Vergi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800108" y="6581372"/>
            <a:ext cx="1678736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Ekstrem Vergi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69537" y="4336019"/>
            <a:ext cx="1846610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Orta Vergi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44077" y="3551358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97443" y="1457641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157409" y="1486837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166887" y="3723476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36109" y="5912728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36864" y="615690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680752" y="2786752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998351" y="2455047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3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628904" y="4664018"/>
            <a:ext cx="27109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5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244974" y="2787516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293304" y="2390234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4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86518" y="5053351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170662" y="656655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53428" y="344668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430623" y="1015263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918267" y="882581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900067" y="2674551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4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32134" y="2883815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3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451845" y="4836899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5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755890" y="6372982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5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620328" y="4087963"/>
            <a:ext cx="298206" cy="2480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3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63034" y="4138088"/>
            <a:ext cx="298206" cy="2728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4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639036" y="1859549"/>
            <a:ext cx="298206" cy="225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</a:t>
            </a:r>
            <a:r>
              <a:rPr lang="tr-TR" sz="12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952558" y="1869790"/>
            <a:ext cx="298206" cy="225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</a:t>
            </a:r>
            <a:r>
              <a:rPr lang="tr-TR" sz="12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000702" y="4126147"/>
            <a:ext cx="298206" cy="225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</a:t>
            </a:r>
            <a:r>
              <a:rPr lang="tr-TR" sz="12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542248" y="1895995"/>
            <a:ext cx="305738" cy="2002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</a:t>
            </a:r>
            <a:r>
              <a:rPr lang="tr-TR" sz="12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81881" y="4123920"/>
            <a:ext cx="305738" cy="2002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</a:t>
            </a:r>
            <a:r>
              <a:rPr lang="tr-TR" sz="12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495615" y="6388991"/>
            <a:ext cx="305738" cy="2002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</a:t>
            </a:r>
            <a:r>
              <a:rPr lang="tr-TR" sz="12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136848" y="5537063"/>
            <a:ext cx="795989" cy="2153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Kayıp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94517" y="3225682"/>
            <a:ext cx="543671" cy="195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Kayıp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39735" y="3264354"/>
            <a:ext cx="795989" cy="195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Kayıp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749783" y="1028478"/>
            <a:ext cx="795989" cy="195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Kayıp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392291" y="1036755"/>
            <a:ext cx="963147" cy="1618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Vergi G.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065970" y="2705520"/>
            <a:ext cx="963147" cy="1618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Vergi G.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988005" y="3329772"/>
            <a:ext cx="723626" cy="2606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Vergi G.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6170920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Tüketim Vergisi: Özet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tr-TR" altLang="en-US" sz="2800" noProof="0" dirty="0">
                <a:solidFill>
                  <a:srgbClr val="FF0000"/>
                </a:solidFill>
                <a:latin typeface="Cambria"/>
                <a:cs typeface="Cambria"/>
              </a:rPr>
              <a:t>İnelastik talep ya da arza sahip ürün üzerine uygulanan vergi en çok vergi gelirini yaratır.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tr-TR" altLang="en-US" sz="2800" noProof="0" dirty="0">
                <a:solidFill>
                  <a:srgbClr val="FF0000"/>
                </a:solidFill>
                <a:latin typeface="Cambria"/>
                <a:cs typeface="Cambria"/>
              </a:rPr>
              <a:t>Arz ve talep daha elastik iken vergiden kaynaklanan kayıp daha fazladır.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tr-TR" altLang="en-US" sz="2800" noProof="0" dirty="0">
                <a:solidFill>
                  <a:srgbClr val="FF0000"/>
                </a:solidFill>
                <a:latin typeface="Cambria"/>
                <a:cs typeface="Cambria"/>
              </a:rPr>
              <a:t>Vergi etkisi arz esnekliği ve talep esnekliği arasındaki göreceli esnekliğe göre belirlenir.</a:t>
            </a:r>
          </a:p>
        </p:txBody>
      </p:sp>
    </p:spTree>
    <p:extLst>
      <p:ext uri="{BB962C8B-B14F-4D97-AF65-F5344CB8AC3E}">
        <p14:creationId xmlns:p14="http://schemas.microsoft.com/office/powerpoint/2010/main" val="15440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981200" y="2"/>
            <a:ext cx="8229600" cy="772606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Tavan Fiyat: Ekmek Örneği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1992148" y="1264016"/>
            <a:ext cx="8229600" cy="4895850"/>
          </a:xfrm>
        </p:spPr>
        <p:txBody>
          <a:bodyPr/>
          <a:lstStyle/>
          <a:p>
            <a:pPr eaLnBrk="1" hangingPunct="1"/>
            <a:r>
              <a:rPr lang="tr-TR" altLang="en-US" sz="2200" noProof="0" dirty="0">
                <a:latin typeface="Cambria"/>
                <a:cs typeface="Cambria"/>
              </a:rPr>
              <a:t>İstenmeyen Sonuçlar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Piyasada olması gerekenden daha az miktarda ekmek olur.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Ekmek boyutları küçülür.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Kaliteli ekmekler piyasadan kaybolur ve ekmek kalitesi genel olarak düşer.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Ekmek almanın fırsat maliyeti artar, uzun kuyruklar nedeniyle.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Karaborsa (Black Market) oluşur.</a:t>
            </a:r>
            <a:endParaRPr lang="tr-TR" altLang="en-US" sz="2800" noProof="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85226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Sonuç</a:t>
            </a:r>
          </a:p>
        </p:txBody>
      </p:sp>
      <p:sp>
        <p:nvSpPr>
          <p:cNvPr id="94210" name="Content Placeholder 2"/>
          <p:cNvSpPr>
            <a:spLocks noGrp="1"/>
          </p:cNvSpPr>
          <p:nvPr>
            <p:ph idx="1"/>
          </p:nvPr>
        </p:nvSpPr>
        <p:spPr>
          <a:xfrm>
            <a:off x="1981200" y="1611313"/>
            <a:ext cx="8229600" cy="5021262"/>
          </a:xfrm>
        </p:spPr>
        <p:txBody>
          <a:bodyPr/>
          <a:lstStyle/>
          <a:p>
            <a:r>
              <a:rPr lang="tr-TR" altLang="en-US" sz="2800" noProof="0" dirty="0"/>
              <a:t>Ekonomik aktiviteyi ölçmek için Tüketici ve Üretici fazlası kullanılabilir.</a:t>
            </a:r>
          </a:p>
          <a:p>
            <a:r>
              <a:rPr lang="tr-TR" altLang="en-US" sz="2800" noProof="0" dirty="0"/>
              <a:t>Regüle edilmeyen piyasalar (serbest piyasa) en yüksek toplam fazlayı yaratır.</a:t>
            </a:r>
          </a:p>
          <a:p>
            <a:r>
              <a:rPr lang="tr-TR" altLang="en-US" sz="2800" noProof="0" dirty="0"/>
              <a:t>Vergi maliyetsiz bir uğraş değildir. Belli ürün ve hizmetlerin vergilendirilmesi "kayba" yol açar, bu da ekonomik aktivitede azalmaya neden olur.</a:t>
            </a:r>
          </a:p>
        </p:txBody>
      </p:sp>
    </p:spTree>
    <p:extLst>
      <p:ext uri="{BB962C8B-B14F-4D97-AF65-F5344CB8AC3E}">
        <p14:creationId xmlns:p14="http://schemas.microsoft.com/office/powerpoint/2010/main" val="11180965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Herhangi bir miktar için talep eğrisinin yüksekliği ________ belirtir.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satın alma istekliliğini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satma istekliliğini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tüketici fazlasını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üretici fazlasını</a:t>
            </a:r>
          </a:p>
        </p:txBody>
      </p:sp>
    </p:spTree>
    <p:extLst>
      <p:ext uri="{BB962C8B-B14F-4D97-AF65-F5344CB8AC3E}">
        <p14:creationId xmlns:p14="http://schemas.microsoft.com/office/powerpoint/2010/main" val="8342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Ürünün satılan fiyatı ve firmanın kabul ettiği minimum fiyatın farkına ne denir?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Satma istekliliği.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Ürün kar yüzdesi.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Üretici fazlası.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Fiyat-Maliyet marjı.</a:t>
            </a:r>
          </a:p>
        </p:txBody>
      </p:sp>
    </p:spTree>
    <p:extLst>
      <p:ext uri="{BB962C8B-B14F-4D97-AF65-F5344CB8AC3E}">
        <p14:creationId xmlns:p14="http://schemas.microsoft.com/office/powerpoint/2010/main" val="14085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tr-TR" altLang="en-US" sz="3200" noProof="0" dirty="0"/>
              <a:t>Üretici ve tüketicilerden transfer edilen "kayıp" fazla olarak görülebilir ve __________ aktarılır.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dirty="0"/>
              <a:t>h</a:t>
            </a:r>
            <a:r>
              <a:rPr lang="tr-TR" altLang="en-US" sz="2800" noProof="0" dirty="0" err="1"/>
              <a:t>ükümete</a:t>
            </a:r>
            <a:endParaRPr lang="tr-TR" altLang="en-US" sz="2800" noProof="0" dirty="0"/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dirty="0"/>
              <a:t>d</a:t>
            </a:r>
            <a:r>
              <a:rPr lang="tr-TR" altLang="en-US" sz="2800" noProof="0" dirty="0"/>
              <a:t>iğer piyasalardaki rakiplere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dirty="0"/>
              <a:t>v</a:t>
            </a:r>
            <a:r>
              <a:rPr lang="tr-TR" altLang="en-US" sz="2800" noProof="0" dirty="0"/>
              <a:t>ergi ödeyenlere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/>
              <a:t>kimseye</a:t>
            </a:r>
          </a:p>
        </p:txBody>
      </p:sp>
    </p:spTree>
    <p:extLst>
      <p:ext uri="{BB962C8B-B14F-4D97-AF65-F5344CB8AC3E}">
        <p14:creationId xmlns:p14="http://schemas.microsoft.com/office/powerpoint/2010/main" val="181565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Eğer hükümet kayıp vermeden vergi geliri elde etmek istiyorsa, nasıl bir ürüne vergi uygulamalıdır?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Tam elastik talebe sahip ürüne.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Elastik talebe sahip ürüne.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Tam inelastik talebe sahip ürüne.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İnelastik talebe sahip ürüne.</a:t>
            </a:r>
          </a:p>
        </p:txBody>
      </p:sp>
    </p:spTree>
    <p:extLst>
      <p:ext uri="{BB962C8B-B14F-4D97-AF65-F5344CB8AC3E}">
        <p14:creationId xmlns:p14="http://schemas.microsoft.com/office/powerpoint/2010/main" val="154521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noProof="0" dirty="0"/>
              <a:t>Kaynaklar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noProof="0" dirty="0"/>
              <a:t>"</a:t>
            </a:r>
            <a:r>
              <a:rPr lang="tr-TR" noProof="0" dirty="0" err="1"/>
              <a:t>Principles</a:t>
            </a:r>
            <a:r>
              <a:rPr lang="tr-TR" noProof="0" dirty="0"/>
              <a:t> of </a:t>
            </a:r>
            <a:r>
              <a:rPr lang="tr-TR" noProof="0" dirty="0" err="1"/>
              <a:t>Economics</a:t>
            </a:r>
            <a:r>
              <a:rPr lang="tr-TR" noProof="0" dirty="0"/>
              <a:t> </a:t>
            </a:r>
            <a:r>
              <a:rPr lang="tr-TR" noProof="0" dirty="0" err="1"/>
              <a:t>with</a:t>
            </a:r>
            <a:r>
              <a:rPr lang="tr-TR" noProof="0" dirty="0"/>
              <a:t> </a:t>
            </a:r>
            <a:r>
              <a:rPr lang="tr-TR" noProof="0" dirty="0" err="1"/>
              <a:t>Smartwork</a:t>
            </a:r>
            <a:r>
              <a:rPr lang="tr-TR" noProof="0" dirty="0"/>
              <a:t> Access (ISBN: 978-0-26314-5), 1st Edition, 2013" </a:t>
            </a:r>
            <a:r>
              <a:rPr lang="tr-TR" noProof="0" dirty="0" err="1"/>
              <a:t>by</a:t>
            </a:r>
            <a:r>
              <a:rPr lang="tr-TR" noProof="0" dirty="0"/>
              <a:t> </a:t>
            </a:r>
            <a:r>
              <a:rPr lang="tr-TR" noProof="0" dirty="0" err="1"/>
              <a:t>Mateer</a:t>
            </a:r>
            <a:r>
              <a:rPr lang="tr-TR" noProof="0" dirty="0"/>
              <a:t> </a:t>
            </a:r>
            <a:r>
              <a:rPr lang="tr-TR" noProof="0" dirty="0" err="1"/>
              <a:t>and</a:t>
            </a:r>
            <a:r>
              <a:rPr lang="tr-TR" noProof="0" dirty="0"/>
              <a:t> </a:t>
            </a:r>
            <a:r>
              <a:rPr lang="tr-TR" noProof="0" dirty="0" err="1"/>
              <a:t>Coppock</a:t>
            </a:r>
            <a:endParaRPr lang="tr-TR" noProof="0" dirty="0"/>
          </a:p>
          <a:p>
            <a:r>
              <a:rPr lang="tr-TR" noProof="0" dirty="0"/>
              <a:t>"</a:t>
            </a:r>
            <a:r>
              <a:rPr lang="tr-TR" noProof="0" dirty="0" err="1"/>
              <a:t>Economics</a:t>
            </a:r>
            <a:r>
              <a:rPr lang="tr-TR" noProof="0" dirty="0"/>
              <a:t>: </a:t>
            </a:r>
            <a:r>
              <a:rPr lang="tr-TR" noProof="0" dirty="0" err="1"/>
              <a:t>Custom</a:t>
            </a:r>
            <a:r>
              <a:rPr lang="tr-TR" noProof="0" dirty="0"/>
              <a:t> Edition </a:t>
            </a:r>
            <a:r>
              <a:rPr lang="tr-TR" noProof="0" dirty="0" err="1"/>
              <a:t>for</a:t>
            </a:r>
            <a:r>
              <a:rPr lang="tr-TR" noProof="0" dirty="0"/>
              <a:t> NCSU (ISBN: 9781937435202" </a:t>
            </a:r>
            <a:r>
              <a:rPr lang="tr-TR" noProof="0" dirty="0" err="1"/>
              <a:t>by</a:t>
            </a:r>
            <a:r>
              <a:rPr lang="tr-TR" noProof="0" dirty="0"/>
              <a:t> David </a:t>
            </a:r>
            <a:r>
              <a:rPr lang="tr-TR" noProof="0" dirty="0" err="1"/>
              <a:t>Hyman</a:t>
            </a:r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419862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ee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8" y="4926014"/>
            <a:ext cx="5789612" cy="108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re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8" y="1084263"/>
            <a:ext cx="5789612" cy="385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4" descr="axes_label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717" y="1073681"/>
            <a:ext cx="6781800" cy="541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upply_demand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8" y="1905000"/>
            <a:ext cx="4703762" cy="37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ceilin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4819650"/>
            <a:ext cx="68992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pe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339" y="3802063"/>
            <a:ext cx="3190875" cy="257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p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38" y="2562226"/>
            <a:ext cx="3001962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hortage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4887913"/>
            <a:ext cx="318928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9" name="Title 11"/>
          <p:cNvSpPr>
            <a:spLocks noGrp="1"/>
          </p:cNvSpPr>
          <p:nvPr>
            <p:ph type="title" idx="4294967295"/>
          </p:nvPr>
        </p:nvSpPr>
        <p:spPr>
          <a:xfrm>
            <a:off x="2438400" y="1"/>
            <a:ext cx="8229600" cy="728663"/>
          </a:xfrm>
        </p:spPr>
        <p:txBody>
          <a:bodyPr/>
          <a:lstStyle/>
          <a:p>
            <a:pPr algn="ctr" eaLnBrk="1" hangingPunct="1"/>
            <a:r>
              <a:rPr lang="tr-TR" altLang="en-US" sz="4000" noProof="0" dirty="0">
                <a:latin typeface="Cambria"/>
                <a:cs typeface="Cambria"/>
              </a:rPr>
              <a:t>Tavan Fiyat: Uzun Dönem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74833" y="6079067"/>
            <a:ext cx="2054967" cy="4106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77633" y="5228167"/>
            <a:ext cx="2169267" cy="3725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Cambria"/>
                <a:ea typeface="ＭＳ 明朝"/>
                <a:cs typeface="Cambria"/>
              </a:rPr>
              <a:t>Eksiklik Arttı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40833" y="1075267"/>
            <a:ext cx="1343767" cy="4487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90281" y="2517927"/>
            <a:ext cx="1000868" cy="2739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E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45633" y="3798512"/>
            <a:ext cx="429368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41550" y="2617412"/>
            <a:ext cx="901700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660028" y="4808162"/>
            <a:ext cx="625974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 err="1">
                <a:latin typeface="Cambria"/>
                <a:ea typeface="ＭＳ 明朝"/>
                <a:cs typeface="Cambria"/>
              </a:rPr>
              <a:t>Tavan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34683" y="6141662"/>
            <a:ext cx="429368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609483" y="6138814"/>
            <a:ext cx="429368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42983" y="6157864"/>
            <a:ext cx="429368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162183" y="1906212"/>
            <a:ext cx="429368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UD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62743" y="5360612"/>
            <a:ext cx="429368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UD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0795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1981200" y="13007"/>
            <a:ext cx="9130145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Tavan Fiyat: Örnek Olay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2844800"/>
          </a:xfrm>
        </p:spPr>
        <p:txBody>
          <a:bodyPr/>
          <a:lstStyle/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Kira kontrolü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Apartman ve ev kiralarında tavan fiyat</a:t>
            </a:r>
          </a:p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Amaç: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Düşük gelirli kiracılara yaşamak için kiralayabilecekleri ev bulmak.</a:t>
            </a:r>
          </a:p>
        </p:txBody>
      </p:sp>
      <p:pic>
        <p:nvPicPr>
          <p:cNvPr id="15364" name="Picture 5" descr="G:\DirkTextbookN\Jpegs(All)\NewjpgsJuly\iStock_000018155003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021" y="4033611"/>
            <a:ext cx="3929062" cy="26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03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1668464" y="0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Kira Kontrolü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668464" y="1612901"/>
            <a:ext cx="7458075" cy="4951413"/>
          </a:xfrm>
        </p:spPr>
        <p:txBody>
          <a:bodyPr/>
          <a:lstStyle/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Kira kontrolünün istenmeyen sonuçları: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Eksiklik (M</a:t>
            </a:r>
            <a:r>
              <a:rPr lang="tr-TR" altLang="en-US" sz="2800" baseline="-25000" noProof="0" dirty="0">
                <a:latin typeface="Cambria"/>
                <a:cs typeface="Cambria"/>
              </a:rPr>
              <a:t>T</a:t>
            </a:r>
            <a:r>
              <a:rPr lang="tr-TR" altLang="en-US" sz="2800" noProof="0" dirty="0">
                <a:latin typeface="Cambria"/>
                <a:cs typeface="Cambria"/>
              </a:rPr>
              <a:t> &gt; M</a:t>
            </a:r>
            <a:r>
              <a:rPr lang="tr-TR" altLang="en-US" sz="2800" baseline="-25000" noProof="0" dirty="0">
                <a:latin typeface="Cambria"/>
                <a:cs typeface="Cambria"/>
              </a:rPr>
              <a:t>A</a:t>
            </a:r>
            <a:r>
              <a:rPr lang="tr-TR" altLang="en-US" sz="2800" noProof="0" dirty="0">
                <a:latin typeface="Cambria"/>
                <a:cs typeface="Cambria"/>
              </a:rPr>
              <a:t>)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Yeni daire yapımında kullanılan uzun dönemli yatırımlarda düşüş.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Apartmanların kalitesinde düşüş.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Karaborsada yüksek fiyatlar.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Kiracıların gelir arttırmak için istediği ek ücretlerdeki artış.</a:t>
            </a:r>
          </a:p>
        </p:txBody>
      </p:sp>
      <p:pic>
        <p:nvPicPr>
          <p:cNvPr id="16388" name="Picture 5" descr="G:\DirkTextbookN\Jpegs(All)\NewjpgsJuly\dreamstimesmall_2246517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139" y="2247964"/>
            <a:ext cx="3554820" cy="249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2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10_Office Theme">
  <a:themeElements>
    <a:clrScheme name="7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7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7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2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3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4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15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6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17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8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19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9.xml><?xml version="1.0" encoding="utf-8"?>
<a:theme xmlns:a="http://schemas.openxmlformats.org/drawingml/2006/main" name="21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0.xml><?xml version="1.0" encoding="utf-8"?>
<a:theme xmlns:a="http://schemas.openxmlformats.org/drawingml/2006/main" name="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1_Borealis">
  <a:themeElements>
    <a:clrScheme name="Borealis 1">
      <a:dk1>
        <a:srgbClr val="000000"/>
      </a:dk1>
      <a:lt1>
        <a:srgbClr val="D480A4"/>
      </a:lt1>
      <a:dk2>
        <a:srgbClr val="000000"/>
      </a:dk2>
      <a:lt2>
        <a:srgbClr val="808080"/>
      </a:lt2>
      <a:accent1>
        <a:srgbClr val="99CCFF"/>
      </a:accent1>
      <a:accent2>
        <a:srgbClr val="CCCCFF"/>
      </a:accent2>
      <a:accent3>
        <a:srgbClr val="E6C0CF"/>
      </a:accent3>
      <a:accent4>
        <a:srgbClr val="000000"/>
      </a:accent4>
      <a:accent5>
        <a:srgbClr val="CAE2FF"/>
      </a:accent5>
      <a:accent6>
        <a:srgbClr val="B9B9E7"/>
      </a:accent6>
      <a:hlink>
        <a:srgbClr val="3333CC"/>
      </a:hlink>
      <a:folHlink>
        <a:srgbClr val="AF67FF"/>
      </a:folHlink>
    </a:clrScheme>
    <a:fontScheme name="Borealis">
      <a:majorFont>
        <a:latin typeface="Trebuchet MS"/>
        <a:ea typeface="ヒラギノ角ゴ Pro W3"/>
        <a:cs typeface=""/>
      </a:majorFont>
      <a:minorFont>
        <a:latin typeface="Trebuchet MS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lnDef>
  </a:objectDefaults>
  <a:extraClrSchemeLst>
    <a:extraClrScheme>
      <a:clrScheme name="Borealis 1">
        <a:dk1>
          <a:srgbClr val="000000"/>
        </a:dk1>
        <a:lt1>
          <a:srgbClr val="D480A4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E6C0C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realis 2">
        <a:dk1>
          <a:srgbClr val="000000"/>
        </a:dk1>
        <a:lt1>
          <a:srgbClr val="D480A4"/>
        </a:lt1>
        <a:dk2>
          <a:srgbClr val="000000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E6C0CF"/>
        </a:accent3>
        <a:accent4>
          <a:srgbClr val="000000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4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3.xml><?xml version="1.0" encoding="utf-8"?>
<a:theme xmlns:a="http://schemas.openxmlformats.org/drawingml/2006/main" name="25_Office Theme">
  <a:themeElements>
    <a:clrScheme name="4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4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6_Office Theme">
  <a:themeElements>
    <a:clrScheme name="7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7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7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5_Borealis">
  <a:themeElements>
    <a:clrScheme name="Borealis 1">
      <a:dk1>
        <a:srgbClr val="000000"/>
      </a:dk1>
      <a:lt1>
        <a:srgbClr val="D480A4"/>
      </a:lt1>
      <a:dk2>
        <a:srgbClr val="000000"/>
      </a:dk2>
      <a:lt2>
        <a:srgbClr val="808080"/>
      </a:lt2>
      <a:accent1>
        <a:srgbClr val="99CCFF"/>
      </a:accent1>
      <a:accent2>
        <a:srgbClr val="CCCCFF"/>
      </a:accent2>
      <a:accent3>
        <a:srgbClr val="E6C0CF"/>
      </a:accent3>
      <a:accent4>
        <a:srgbClr val="000000"/>
      </a:accent4>
      <a:accent5>
        <a:srgbClr val="CAE2FF"/>
      </a:accent5>
      <a:accent6>
        <a:srgbClr val="B9B9E7"/>
      </a:accent6>
      <a:hlink>
        <a:srgbClr val="3333CC"/>
      </a:hlink>
      <a:folHlink>
        <a:srgbClr val="AF67FF"/>
      </a:folHlink>
    </a:clrScheme>
    <a:fontScheme name="Borealis">
      <a:majorFont>
        <a:latin typeface="Trebuchet MS"/>
        <a:ea typeface="ヒラギノ角ゴ Pro W3"/>
        <a:cs typeface=""/>
      </a:majorFont>
      <a:minorFont>
        <a:latin typeface="Trebuchet MS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lnDef>
  </a:objectDefaults>
  <a:extraClrSchemeLst>
    <a:extraClrScheme>
      <a:clrScheme name="Borealis 1">
        <a:dk1>
          <a:srgbClr val="000000"/>
        </a:dk1>
        <a:lt1>
          <a:srgbClr val="D480A4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E6C0C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realis 2">
        <a:dk1>
          <a:srgbClr val="000000"/>
        </a:dk1>
        <a:lt1>
          <a:srgbClr val="D480A4"/>
        </a:lt1>
        <a:dk2>
          <a:srgbClr val="000000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E6C0CF"/>
        </a:accent3>
        <a:accent4>
          <a:srgbClr val="000000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5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8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9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2654</TotalTime>
  <Words>2432</Words>
  <Application>Microsoft Macintosh PowerPoint</Application>
  <PresentationFormat>Widescreen</PresentationFormat>
  <Paragraphs>638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25</vt:i4>
      </vt:variant>
      <vt:variant>
        <vt:lpstr>Slide Titles</vt:lpstr>
      </vt:variant>
      <vt:variant>
        <vt:i4>65</vt:i4>
      </vt:variant>
    </vt:vector>
  </HeadingPairs>
  <TitlesOfParts>
    <vt:vector size="96" baseType="lpstr">
      <vt:lpstr>Arial</vt:lpstr>
      <vt:lpstr>Calibri</vt:lpstr>
      <vt:lpstr>Cambria</vt:lpstr>
      <vt:lpstr>Helvetica Neue</vt:lpstr>
      <vt:lpstr>Trebuchet MS</vt:lpstr>
      <vt:lpstr>Wingdings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12_Office Theme</vt:lpstr>
      <vt:lpstr>13_Office Theme</vt:lpstr>
      <vt:lpstr>14_Office Theme</vt:lpstr>
      <vt:lpstr>15_Office Theme</vt:lpstr>
      <vt:lpstr>16_Office Theme</vt:lpstr>
      <vt:lpstr>17_Office Theme</vt:lpstr>
      <vt:lpstr>18_Office Theme</vt:lpstr>
      <vt:lpstr>19_Office Theme</vt:lpstr>
      <vt:lpstr>21_Office Theme</vt:lpstr>
      <vt:lpstr>Office Theme</vt:lpstr>
      <vt:lpstr>1_Borealis</vt:lpstr>
      <vt:lpstr>24_Office Theme</vt:lpstr>
      <vt:lpstr>25_Office Theme</vt:lpstr>
      <vt:lpstr>26_Office Theme</vt:lpstr>
      <vt:lpstr>5_Borealis</vt:lpstr>
      <vt:lpstr>Ekonomi</vt:lpstr>
      <vt:lpstr>Hafta #5 Konu Başlıkları</vt:lpstr>
      <vt:lpstr>Fiyat Kontrolü Nedir?</vt:lpstr>
      <vt:lpstr>Bağlayıcı Olmayan Tavan Fiyat</vt:lpstr>
      <vt:lpstr>Bağlayıcı Olan Tavan Fiyat</vt:lpstr>
      <vt:lpstr>Tavan Fiyat: Ekmek Örneği</vt:lpstr>
      <vt:lpstr>Tavan Fiyat: Uzun Dönem</vt:lpstr>
      <vt:lpstr>Tavan Fiyat: Örnek Olay</vt:lpstr>
      <vt:lpstr>Kira Kontrolü</vt:lpstr>
      <vt:lpstr>Kira Kontrolü</vt:lpstr>
      <vt:lpstr>Kira Kontrolü:  Kısa Dönem ve Uzun Dönem</vt:lpstr>
      <vt:lpstr>Taban Fiyat</vt:lpstr>
      <vt:lpstr>Bağlayıcı Olmayan Taban Fiyat</vt:lpstr>
      <vt:lpstr>Bağlayıcı Taban Fiyat: Kısa Dönem</vt:lpstr>
      <vt:lpstr>Taban Fiyat: Süt Örneği</vt:lpstr>
      <vt:lpstr>Bağlayıcı Taban Fiyat: Uzun Dönem</vt:lpstr>
      <vt:lpstr>Asgari Ücret</vt:lpstr>
      <vt:lpstr>İşgücü Piyasası</vt:lpstr>
      <vt:lpstr>İşgücü Piyasası</vt:lpstr>
      <vt:lpstr>Bağlayıcı Olmayan Asgari Ücret</vt:lpstr>
      <vt:lpstr>PowerPoint Presentation</vt:lpstr>
      <vt:lpstr>Asgari Ücret</vt:lpstr>
      <vt:lpstr>Politika ve Asgari Ücret</vt:lpstr>
      <vt:lpstr>Fiyat Kontrollerini Hatırlama</vt:lpstr>
      <vt:lpstr>Örnek Sorular</vt:lpstr>
      <vt:lpstr>Örnek Sorular</vt:lpstr>
      <vt:lpstr>Örnek Sorular</vt:lpstr>
      <vt:lpstr>Örnek Sorular</vt:lpstr>
      <vt:lpstr>Örnek Sorular</vt:lpstr>
      <vt:lpstr>Tüketici ve Üretici Fazlası</vt:lpstr>
      <vt:lpstr>Tüketici Fazlası</vt:lpstr>
      <vt:lpstr>Tüketici Fazlası</vt:lpstr>
      <vt:lpstr>PowerPoint Presentation</vt:lpstr>
      <vt:lpstr>Tüketici Fazlası: Grafik</vt:lpstr>
      <vt:lpstr>Tüketici Fazlası: Grafik</vt:lpstr>
      <vt:lpstr>Üretici Fazlası</vt:lpstr>
      <vt:lpstr>Üretici Fazlası</vt:lpstr>
      <vt:lpstr>Üretici Fazlası: Grafik</vt:lpstr>
      <vt:lpstr>Üretici Fazlası: Grafik</vt:lpstr>
      <vt:lpstr>Üretici Fazlası: Grafik</vt:lpstr>
      <vt:lpstr>Ekonomi: Bourne Identity</vt:lpstr>
      <vt:lpstr>Ekonomi: Just Go With It</vt:lpstr>
      <vt:lpstr>Tüketici ve Üretici Fazlası</vt:lpstr>
      <vt:lpstr>Tüketici ve Üretici Fazlası</vt:lpstr>
      <vt:lpstr>Piyasa Etkinliği</vt:lpstr>
      <vt:lpstr>Süt için TF ve ÜF</vt:lpstr>
      <vt:lpstr>Vergi, Refah ve Kayıp</vt:lpstr>
      <vt:lpstr>Tüketici Üzerindeki Vergi</vt:lpstr>
      <vt:lpstr>Üretici Üzerindeki Vergi</vt:lpstr>
      <vt:lpstr>Sonuç</vt:lpstr>
      <vt:lpstr>Kayıp</vt:lpstr>
      <vt:lpstr>Kayıp</vt:lpstr>
      <vt:lpstr>Vergi ve Kayıp: İnelastik Talep</vt:lpstr>
      <vt:lpstr>Tam İnelastik Talep ile Vergi ve Kayıp</vt:lpstr>
      <vt:lpstr>Elastik Talep ile Vergi ve Kayıp</vt:lpstr>
      <vt:lpstr>Tam Elastik Talep ile Vergi ve Kayıp</vt:lpstr>
      <vt:lpstr>Gerçekçi Örnek</vt:lpstr>
      <vt:lpstr>PowerPoint Presentation</vt:lpstr>
      <vt:lpstr>Tüketim Vergisi: Özet</vt:lpstr>
      <vt:lpstr>Sonuç</vt:lpstr>
      <vt:lpstr>Örnek Sorular</vt:lpstr>
      <vt:lpstr>Örnek Sorular</vt:lpstr>
      <vt:lpstr>Örnek Sorular</vt:lpstr>
      <vt:lpstr>Örnek Sorular</vt:lpstr>
      <vt:lpstr>Kaynaklar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and Producer Surplus</dc:title>
  <dc:creator>Omer Kara</dc:creator>
  <cp:lastModifiedBy>Omer Kara</cp:lastModifiedBy>
  <cp:revision>409</cp:revision>
  <cp:lastPrinted>2019-11-04T11:59:08Z</cp:lastPrinted>
  <dcterms:created xsi:type="dcterms:W3CDTF">2014-08-10T01:34:19Z</dcterms:created>
  <dcterms:modified xsi:type="dcterms:W3CDTF">2021-04-08T18:31:01Z</dcterms:modified>
</cp:coreProperties>
</file>